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1.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4611535389004516" /><Relationship Type="http://schemas.openxmlformats.org/officeDocument/2006/relationships/extended-properties" Target="/docProps/app.xml" Id="R492dfe92548a4eac" /><Relationship Type="http://schemas.openxmlformats.org/officeDocument/2006/relationships/officeDocument" Target="/ppt/presentation.xml" Id="Ref4e4893bf5b486c" /></Relationships>
</file>

<file path=ppt/presentation.xml><?xml version="1.0" encoding="utf-8"?>
<p:presentation xmlns:p="http://schemas.openxmlformats.org/presentationml/2006/main">
  <p:sldMasterIdLst>
    <p:sldMasterId xmlns:r="http://schemas.openxmlformats.org/officeDocument/2006/relationships" id="2147483648" r:id="R07df3d515b7e4322"/>
  </p:sldMasterIdLst>
  <p:notesMasterIdLst>
    <p:notesMasterId xmlns:r="http://schemas.openxmlformats.org/officeDocument/2006/relationships" r:id="Ra55839e441944089"/>
  </p:notesMasterIdLst>
  <p:sldIdLst>
    <p:sldId xmlns:r="http://schemas.openxmlformats.org/officeDocument/2006/relationships" id="256" r:id="R9f96e391d8d94009"/>
    <p:sldId xmlns:r="http://schemas.openxmlformats.org/officeDocument/2006/relationships" id="257" r:id="R13e676a2c4ed49a8"/>
    <p:sldId xmlns:r="http://schemas.openxmlformats.org/officeDocument/2006/relationships" id="258" r:id="R6d9f102b7d9c4369"/>
    <p:sldId xmlns:r="http://schemas.openxmlformats.org/officeDocument/2006/relationships" id="259" r:id="R4d205c04678c4230"/>
    <p:sldId xmlns:r="http://schemas.openxmlformats.org/officeDocument/2006/relationships" id="260" r:id="R8a1f4baf1a4248c2"/>
    <p:sldId xmlns:r="http://schemas.openxmlformats.org/officeDocument/2006/relationships" id="261" r:id="Re7b44a12538c4b53"/>
    <p:sldId xmlns:r="http://schemas.openxmlformats.org/officeDocument/2006/relationships" id="262" r:id="R4fa652c8a43d4f6c"/>
    <p:sldId xmlns:r="http://schemas.openxmlformats.org/officeDocument/2006/relationships" id="263" r:id="R7831ea2364634a3b"/>
    <p:sldId xmlns:r="http://schemas.openxmlformats.org/officeDocument/2006/relationships" id="264" r:id="Re099a1dc9e874f77"/>
    <p:sldId xmlns:r="http://schemas.openxmlformats.org/officeDocument/2006/relationships" id="265" r:id="Rfddac76effa64985"/>
    <p:sldId xmlns:r="http://schemas.openxmlformats.org/officeDocument/2006/relationships" id="266" r:id="Rf17a3176034c4266"/>
    <p:sldId xmlns:r="http://schemas.openxmlformats.org/officeDocument/2006/relationships" id="267" r:id="R45d64503ddc2497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12dd2b7e844f72" /><Relationship Type="http://schemas.openxmlformats.org/officeDocument/2006/relationships/slideMaster" Target="/ppt/slideMasters/slideMaster1.xml" Id="R07df3d515b7e4322" /><Relationship Type="http://schemas.openxmlformats.org/officeDocument/2006/relationships/notesMaster" Target="/ppt/notesMasters/notesMaster1.xml" Id="Ra55839e441944089" /><Relationship Type="http://schemas.openxmlformats.org/officeDocument/2006/relationships/presProps" Target="/ppt/presProps.xml" Id="R8cd6f2f927a242d8" /><Relationship Type="http://schemas.openxmlformats.org/officeDocument/2006/relationships/tableStyles" Target="/ppt/tableStyles.xml" Id="R327d4eb12ae54385" /><Relationship Type="http://schemas.openxmlformats.org/officeDocument/2006/relationships/slide" Target="/ppt/slides/slide1.xml" Id="R9f96e391d8d94009" /><Relationship Type="http://schemas.openxmlformats.org/officeDocument/2006/relationships/slide" Target="/ppt/slides/slide2.xml" Id="R13e676a2c4ed49a8" /><Relationship Type="http://schemas.openxmlformats.org/officeDocument/2006/relationships/slide" Target="/ppt/slides/slide3.xml" Id="R6d9f102b7d9c4369" /><Relationship Type="http://schemas.openxmlformats.org/officeDocument/2006/relationships/slide" Target="/ppt/slides/slide4.xml" Id="R4d205c04678c4230" /><Relationship Type="http://schemas.openxmlformats.org/officeDocument/2006/relationships/slide" Target="/ppt/slides/slide5.xml" Id="R8a1f4baf1a4248c2" /><Relationship Type="http://schemas.openxmlformats.org/officeDocument/2006/relationships/slide" Target="/ppt/slides/slide6.xml" Id="Re7b44a12538c4b53" /><Relationship Type="http://schemas.openxmlformats.org/officeDocument/2006/relationships/slide" Target="/ppt/slides/slide7.xml" Id="R4fa652c8a43d4f6c" /><Relationship Type="http://schemas.openxmlformats.org/officeDocument/2006/relationships/slide" Target="/ppt/slides/slide8.xml" Id="R7831ea2364634a3b" /><Relationship Type="http://schemas.openxmlformats.org/officeDocument/2006/relationships/slide" Target="/ppt/slides/slide9.xml" Id="Re099a1dc9e874f77" /><Relationship Type="http://schemas.openxmlformats.org/officeDocument/2006/relationships/slide" Target="/ppt/slides/slide10.xml" Id="Rfddac76effa64985" /><Relationship Type="http://schemas.openxmlformats.org/officeDocument/2006/relationships/slide" Target="/ppt/slides/slide11.xml" Id="Rf17a3176034c4266" /><Relationship Type="http://schemas.openxmlformats.org/officeDocument/2006/relationships/slide" Target="/ppt/slides/slide12.xml" Id="R45d64503ddc2497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228e0500ee1430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e4151046e674fd2" /><Relationship Type="http://schemas.openxmlformats.org/officeDocument/2006/relationships/notesMaster" Target="/ppt/notesMasters/notesMaster1.xml" Id="R7473c11fd72144f1" /></Relationships>
</file>

<file path=ppt/notesSlides/_rels/notesSlide2.xml.rels>&#65279;<?xml version="1.0" encoding="utf-8"?><Relationships xmlns="http://schemas.openxmlformats.org/package/2006/relationships"><Relationship Type="http://schemas.openxmlformats.org/officeDocument/2006/relationships/slide" Target="/ppt/slides/slide2.xml" Id="Rd39523c6c6d04b1e" /><Relationship Type="http://schemas.openxmlformats.org/officeDocument/2006/relationships/notesMaster" Target="/ppt/notesMasters/notesMaster1.xml" Id="R6b6d5770ca7147e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ec3284fcb244ca" /><Relationship Type="http://schemas.openxmlformats.org/officeDocument/2006/relationships/notesMaster" Target="/ppt/notesMasters/notesMaster1.xml" Id="R149c848a3e1b4a4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aed9f344e54df0" /><Relationship Type="http://schemas.openxmlformats.org/officeDocument/2006/relationships/notesMaster" Target="/ppt/notesMasters/notesMaster1.xml" Id="Reb41499250a441aa" /></Relationships>
</file>

<file path=ppt/notesSlides/_rels/notesSlide5.xml.rels>&#65279;<?xml version="1.0" encoding="utf-8"?><Relationships xmlns="http://schemas.openxmlformats.org/package/2006/relationships"><Relationship Type="http://schemas.openxmlformats.org/officeDocument/2006/relationships/slide" Target="/ppt/slides/slide5.xml" Id="Rfdb44ddda2a54c1f" /><Relationship Type="http://schemas.openxmlformats.org/officeDocument/2006/relationships/notesMaster" Target="/ppt/notesMasters/notesMaster1.xml" Id="R9961eaa75939446a" /></Relationships>
</file>

<file path=ppt/notesSlides/_rels/notesSlide6.xml.rels>&#65279;<?xml version="1.0" encoding="utf-8"?><Relationships xmlns="http://schemas.openxmlformats.org/package/2006/relationships"><Relationship Type="http://schemas.openxmlformats.org/officeDocument/2006/relationships/slide" Target="/ppt/slides/slide6.xml" Id="R84843b314dab44fc" /><Relationship Type="http://schemas.openxmlformats.org/officeDocument/2006/relationships/notesMaster" Target="/ppt/notesMasters/notesMaster1.xml" Id="R8b7ad3a7fdf34f1d" /></Relationships>
</file>

<file path=ppt/notesSlides/_rels/notesSlide7.xml.rels>&#65279;<?xml version="1.0" encoding="utf-8"?><Relationships xmlns="http://schemas.openxmlformats.org/package/2006/relationships"><Relationship Type="http://schemas.openxmlformats.org/officeDocument/2006/relationships/slide" Target="/ppt/slides/slide7.xml" Id="R0bb8aa1e808541d9" /><Relationship Type="http://schemas.openxmlformats.org/officeDocument/2006/relationships/notesMaster" Target="/ppt/notesMasters/notesMaster1.xml" Id="R4eedd300ee594f86" /></Relationships>
</file>

<file path=ppt/notesSlides/_rels/notesSlide8.xml.rels>&#65279;<?xml version="1.0" encoding="utf-8"?><Relationships xmlns="http://schemas.openxmlformats.org/package/2006/relationships"><Relationship Type="http://schemas.openxmlformats.org/officeDocument/2006/relationships/slide" Target="/ppt/slides/slide8.xml" Id="R7e9adcc4061b4cf3" /><Relationship Type="http://schemas.openxmlformats.org/officeDocument/2006/relationships/notesMaster" Target="/ppt/notesMasters/notesMaster1.xml" Id="R901700a5c90749ac" /></Relationships>
</file>

<file path=ppt/notesSlides/_rels/notesSlide9.xml.rels>&#65279;<?xml version="1.0" encoding="utf-8"?><Relationships xmlns="http://schemas.openxmlformats.org/package/2006/relationships"><Relationship Type="http://schemas.openxmlformats.org/officeDocument/2006/relationships/slide" Target="/ppt/slides/slide9.xml" Id="R3e21e14ec9ad418b" /><Relationship Type="http://schemas.openxmlformats.org/officeDocument/2006/relationships/notesMaster" Target="/ppt/notesMasters/notesMaster1.xml" Id="Rde5a78d81289444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33f210e12d44e73" /><Relationship Type="http://schemas.openxmlformats.org/officeDocument/2006/relationships/notesMaster" Target="/ppt/notesMasters/notesMaster1.xml" Id="Rebb3a77b425f49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ffebacd8fbb4928" /><Relationship Type="http://schemas.openxmlformats.org/officeDocument/2006/relationships/notesMaster" Target="/ppt/notesMasters/notesMaster1.xml" Id="R57ffe8ba83084f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0e59f96ad8c4435" /><Relationship Type="http://schemas.openxmlformats.org/officeDocument/2006/relationships/notesMaster" Target="/ppt/notesMasters/notesMaster1.xml" Id="Rb05c8b86812e4c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 proposal by John Mizerek. Site and financing assumptions are preliminary.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Runway District financial model, October 22, 2026. Assumptions and annual formulas are in the accompanying workbook. The four-year schedule, cost per home, rents, solar savings and bond rate are assumptions, not contracted prices.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Site: Santa Monica 2026 Parks and Recreation Vision Plan, airport proper 192 acres. Plan capacities use 35 acres for streets and civic use, 75 or 100 homes per net residential acre. Measure LC governs the land-use vote. Illustrative Runway District financial model, October 22, 2026. Assumptions and annual formulas are in the accompanying workbook.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Aggressive planning schedule. The airport closure is authorized for end of 2028; independent developer scheduling is required. Illustrative Runway District financial model, October 22, 2026. Assumptions and annual formulas are in the accompanying workbook.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RAND 2025 study of California multifamily costs reports Los Angeles market-rate average around $350k per unit in 2019 dollars including land. $450k excluding land is a planning target, not a bid. https://www.rand.org/content/dam/rand/pubs/research_reports/RRA3700/RRA3743-1/RAND_RRA3743-1.pdf. Illustrative Runway District financial model, October 22, 2026. Assumptions and annual formulas are in the accompanying workbook.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Runway District financial model, October 22, 2026. Assumptions and annual formulas are in the accompanying workbook. $41.0m combines $15.0m park and civic operations, about $21.0m major replacement reserve, and $5.0m performance bonuses. Operating property income is $275.3m.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Runway District financial model, October 22, 2026. Assumptions and annual formulas are in the accompanying workbook. Rents and property income rise 2.5% annually after Year 10. Park costs rise 2.5% after Year 10; solar benefit is fixed at $5m. The model assumes 30-year bonds for each construction tranche. Future figures are nominal and not inflation-adjusted.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Runway District financial model, October 22, 2026. Assumptions and annual formulas are in the accompanying workbook. Options require legal and underwriting review; none is included as a committed source of funds.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City housing progress dashboard: https://www.santamonica.gov/topic-explainers/santa-monica-s-housing-progress. City Manager Oliver Chi July 2026 update republished at https://santamonicanext.org/2026/07/city-publishes-new-housing-data/. Approved 6,449 and completed 4,082; 2,311 approved pipeline, 471 under construction. Approved minus completed differs from reported pipeline by 56; retain reported figures separately. Santa Monica Housing Element allocation 8,895 total and 6,168 across lower and moderate categories. Illustrative Runway District financial model, October 22, 2026. Assumptions and annual formulas are in the accompanying workbook.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Irvine Company is an illustrative potential bidder only. No preferred developer is selected. The City would competitively procure and negotiate under applicable requirements.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Reference image supplied by the user. Santa Monica College has an architecture and interior architectural design program: https://www.smc.edu/academics/academic-departments/design-technology/architecture.php. Height, structural, fire, access, and operating feasibility require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LC land-use limits: official Santa Monica source https://www.santamonica.gov/media/Document%20Library/Project/Future%20of%20Santa%20Monica%20Airport%20Project/Measure%20LC.pdf. Illustrative Runway District financial model, October 22, 2026. Assumptions and annual formulas are in the accompanying workbook.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924e857d8842a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5def19024ec41e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b8370ac7a28405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1ad8b63ab0d410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7a419f0a8c84a3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8a05282bd38474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43BA11E-244A-4E3D-A5BA-2B9A8D68028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203DDA4-7609-4A6E-8410-716030EC152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9CAC5B1-B6D2-43C7-8509-ABB24253FE5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1B63212-FD0B-4F22-A75A-13B78A0DC74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A75318A-79CC-4925-BBB1-05C4A38D2D7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630CE2E-0D97-408A-B627-8D7CCF31F8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C58A266-13F5-4D75-8661-335859DC264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D2478E2-37D0-47BD-95F7-A541BD84055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B63C017-1B17-447F-8984-7C93AD72D3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9286F37-DCF7-4F12-83B2-2B0971210E0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484445fcf9a4d93" /><Relationship Type="http://schemas.openxmlformats.org/officeDocument/2006/relationships/slideLayout" Target="/ppt/slideLayouts/slideLayout1.xml" Id="R1b4636cdf50542e4" /><Relationship Type="http://schemas.openxmlformats.org/officeDocument/2006/relationships/slideLayout" Target="/ppt/slideLayouts/slideLayout2.xml" Id="Red072603c3c04fe4" /><Relationship Type="http://schemas.openxmlformats.org/officeDocument/2006/relationships/slideLayout" Target="/ppt/slideLayouts/slideLayout3.xml" Id="R144f6d5dc4a84eab" /><Relationship Type="http://schemas.openxmlformats.org/officeDocument/2006/relationships/slideLayout" Target="/ppt/slideLayouts/slideLayout4.xml" Id="R7e9c7dd0c59848dd" /><Relationship Type="http://schemas.openxmlformats.org/officeDocument/2006/relationships/slideLayout" Target="/ppt/slideLayouts/slideLayout5.xml" Id="Rb324196811e44a7e" /><Relationship Type="http://schemas.openxmlformats.org/officeDocument/2006/relationships/slideLayout" Target="/ppt/slideLayouts/slideLayout6.xml" Id="R88edf2bb7e0542e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b4636cdf50542e4"/>
    <p:sldLayoutId xmlns:r="http://schemas.openxmlformats.org/officeDocument/2006/relationships" id="2147483650" r:id="Red072603c3c04fe4"/>
    <p:sldLayoutId xmlns:r="http://schemas.openxmlformats.org/officeDocument/2006/relationships" id="2147483651" r:id="R144f6d5dc4a84eab"/>
    <p:sldLayoutId xmlns:r="http://schemas.openxmlformats.org/officeDocument/2006/relationships" id="2147483652" r:id="R7e9c7dd0c59848dd"/>
    <p:sldLayoutId xmlns:r="http://schemas.openxmlformats.org/officeDocument/2006/relationships" id="2147483653" r:id="Rb324196811e44a7e"/>
    <p:sldLayoutId xmlns:r="http://schemas.openxmlformats.org/officeDocument/2006/relationships" id="2147483654" r:id="R88edf2bb7e0542e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1af1c347579448d" /><Relationship Type="http://schemas.openxmlformats.org/officeDocument/2006/relationships/notesSlide" Target="/ppt/notesSlides/notesSlide1.xml" Id="R5b5172b718304d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a40175c70fe45cb" /><Relationship Type="http://schemas.openxmlformats.org/officeDocument/2006/relationships/notesSlide" Target="/ppt/notesSlides/notesSlide2.xml" Id="R7587d7ffdcee482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ff9cce352d34f5f" /><Relationship Type="http://schemas.openxmlformats.org/officeDocument/2006/relationships/notesSlide" Target="/ppt/notesSlides/notesSlide3.xml" Id="R89acd951e77e4e0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ac926befba349cc" /><Relationship Type="http://schemas.openxmlformats.org/officeDocument/2006/relationships/notesSlide" Target="/ppt/notesSlides/notesSlide4.xml" Id="R2e1a54bfde7841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a94ceb23b4f471d" /><Relationship Type="http://schemas.openxmlformats.org/officeDocument/2006/relationships/notesSlide" Target="/ppt/notesSlides/notesSlide5.xml" Id="Ra26bbb672c1145d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87b5dc698a645a6" /><Relationship Type="http://schemas.openxmlformats.org/officeDocument/2006/relationships/notesSlide" Target="/ppt/notesSlides/notesSlide6.xml" Id="R7a0fb3371ae349b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84aab2fa92e43ab" /><Relationship Type="http://schemas.openxmlformats.org/officeDocument/2006/relationships/chart" Target="/ppt/slides/charts/chart1.xml" Id="R02f606fa1bb2415f" /><Relationship Type="http://schemas.openxmlformats.org/officeDocument/2006/relationships/notesSlide" Target="/ppt/notesSlides/notesSlide7.xml" Id="Rcfde21638fc948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7509ea82dbd446b" /><Relationship Type="http://schemas.openxmlformats.org/officeDocument/2006/relationships/notesSlide" Target="/ppt/notesSlides/notesSlide8.xml" Id="R3b16f5e2eeea44e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c3259613bfc4c10" /><Relationship Type="http://schemas.openxmlformats.org/officeDocument/2006/relationships/notesSlide" Target="/ppt/notesSlides/notesSlide9.xml" Id="R9afe73dd568f421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6e1881b0e69432c" /><Relationship Type="http://schemas.openxmlformats.org/officeDocument/2006/relationships/notesSlide" Target="/ppt/notesSlides/notesSlide10.xml" Id="R632f03c0847743a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06b1e0d85d84902" /><Relationship Type="http://schemas.openxmlformats.org/officeDocument/2006/relationships/image" Target="/ppt/media/image.png" Id="Rf53b9b017ff9456e" /><Relationship Type="http://schemas.openxmlformats.org/officeDocument/2006/relationships/notesSlide" Target="/ppt/notesSlides/notesSlide11.xml" Id="Red4536c035c44af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0ba006dd9fa44b1" /><Relationship Type="http://schemas.openxmlformats.org/officeDocument/2006/relationships/notesSlide" Target="/ppt/notesSlides/notesSlide12.xml" Id="R50be0315d59a44c9"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lineChart>
        <c:grouping val="standard"/>
        <c:varyColors val="0"/>
        <c:ser>
          <c:idx val="0"/>
          <c:order val="0"/>
          <c:tx>
            <c:v>Annual City cash, $m</c:v>
          </c:tx>
          <c:spPr>
            <a:ln xmlns:a="http://schemas.openxmlformats.org/drawingml/2006/main" w="38100">
              <a:solidFill>
                <a:srgbClr val="235E8E"/>
              </a:solidFill>
              <a:prstDash val="solid"/>
            </a:ln>
          </c:spPr>
          <c:marker>
            <c:symbol val="none"/>
          </c:marker>
          <c:cat>
            <c:numRef>
              <c:f>'Chart Data'!$A$2:$A$41</c:f>
              <c:numCache>
                <c:formatCode>General</c:formatCode>
                <c:ptCount val="4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numCache>
            </c:numRef>
          </c:cat>
          <c:val>
            <c:numRef>
              <c:f>'Chart Data'!$B$2:$B$41</c:f>
              <c:numCache>
                <c:formatCode>$0"m"</c:formatCode>
                <c:ptCount val="40"/>
                <c:pt idx="0">
                  <c:v>-37</c:v>
                </c:pt>
                <c:pt idx="1">
                  <c:v>-68.1</c:v>
                </c:pt>
                <c:pt idx="2">
                  <c:v>-114.3</c:v>
                </c:pt>
                <c:pt idx="3">
                  <c:v>-150.6</c:v>
                </c:pt>
                <c:pt idx="4">
                  <c:v>-145.1</c:v>
                </c:pt>
                <c:pt idx="5">
                  <c:v>-139.5</c:v>
                </c:pt>
                <c:pt idx="6">
                  <c:v>-133.7</c:v>
                </c:pt>
                <c:pt idx="7">
                  <c:v>-127.8</c:v>
                </c:pt>
                <c:pt idx="8">
                  <c:v>-121.8</c:v>
                </c:pt>
                <c:pt idx="9">
                  <c:v>-115.6</c:v>
                </c:pt>
                <c:pt idx="10">
                  <c:v>-109.6</c:v>
                </c:pt>
                <c:pt idx="11">
                  <c:v>-103.5</c:v>
                </c:pt>
                <c:pt idx="12">
                  <c:v>-97.2</c:v>
                </c:pt>
                <c:pt idx="13">
                  <c:v>-90.7</c:v>
                </c:pt>
                <c:pt idx="14">
                  <c:v>-84.1</c:v>
                </c:pt>
                <c:pt idx="15">
                  <c:v>-77.4</c:v>
                </c:pt>
                <c:pt idx="16">
                  <c:v>-70.4</c:v>
                </c:pt>
                <c:pt idx="17">
                  <c:v>-63.3</c:v>
                </c:pt>
                <c:pt idx="18">
                  <c:v>-56</c:v>
                </c:pt>
                <c:pt idx="19">
                  <c:v>-48.5</c:v>
                </c:pt>
                <c:pt idx="20">
                  <c:v>-40.9</c:v>
                </c:pt>
                <c:pt idx="21">
                  <c:v>-33</c:v>
                </c:pt>
                <c:pt idx="22">
                  <c:v>-25</c:v>
                </c:pt>
                <c:pt idx="23">
                  <c:v>-16.7</c:v>
                </c:pt>
                <c:pt idx="24">
                  <c:v>-8.3</c:v>
                </c:pt>
                <c:pt idx="25">
                  <c:v>0.4</c:v>
                </c:pt>
                <c:pt idx="26">
                  <c:v>9.3</c:v>
                </c:pt>
                <c:pt idx="27">
                  <c:v>18.4</c:v>
                </c:pt>
                <c:pt idx="28">
                  <c:v>27.7</c:v>
                </c:pt>
                <c:pt idx="29">
                  <c:v>37.3</c:v>
                </c:pt>
                <c:pt idx="30">
                  <c:v>78.9</c:v>
                </c:pt>
                <c:pt idx="31">
                  <c:v>169.7</c:v>
                </c:pt>
                <c:pt idx="32">
                  <c:v>309.2</c:v>
                </c:pt>
                <c:pt idx="33">
                  <c:v>432.9</c:v>
                </c:pt>
                <c:pt idx="34">
                  <c:v>443.7</c:v>
                </c:pt>
                <c:pt idx="35">
                  <c:v>454.8</c:v>
                </c:pt>
                <c:pt idx="36">
                  <c:v>466.2</c:v>
                </c:pt>
                <c:pt idx="37">
                  <c:v>477.8</c:v>
                </c:pt>
                <c:pt idx="38">
                  <c:v>489.8</c:v>
                </c:pt>
                <c:pt idx="39">
                  <c:v>502</c:v>
                </c:pt>
              </c:numCache>
            </c:numRef>
          </c:val>
        </c:ser>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825">
                <a:solidFill>
                  <a:srgbClr val="5E7182"/>
                </a:solidFill>
                <a:latin typeface="Nimbus Sans"/>
                <a:ea typeface="Nimbus Sans"/>
                <a:cs typeface="Nimbus Sans"/>
              </a:defRPr>
            </a:pPr>
          </a:p>
        </c:txPr>
        <c:crossAx val="48672768"/>
      </c:catAx>
      <c:valAx>
        <c:axId val="48672768"/>
        <c:scaling>
          <c:orientation val="minMax"/>
          <c:max val="600"/>
          <c:min val="-200"/>
        </c:scaling>
        <c:delete val="0"/>
        <c:axPos val="l"/>
        <c:majorGridlines>
          <c:spPr>
            <a:ln xmlns:a="http://schemas.openxmlformats.org/drawingml/2006/main" w="9525">
              <a:solidFill>
                <a:srgbClr val="D9E5ED"/>
              </a:solidFill>
              <a:prstDash val="solid"/>
            </a:ln>
          </c:spPr>
        </c:majorGridlines>
        <c:numFmt formatCode="$0&quot;m&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5E7182"/>
                </a:solidFill>
                <a:latin typeface="Nimbus Sans"/>
                <a:ea typeface="Nimbus Sans"/>
                <a:cs typeface="Nimbus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7283D"/>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D011A6B4-1847-4323-80BF-88EBB01D96BF}"/>
              </a:ext>
            </a:extLst>
          </p:cNvPr>
          <p:cNvSpPr>
            <a:spLocks xmlns:a="http://schemas.openxmlformats.org/drawingml/2006/main" noGrp="1"/>
          </p:cNvSpPr>
          <p:nvPr/>
        </p:nvSpPr>
        <p:spPr>
          <a:xfrm xmlns:a="http://schemas.openxmlformats.org/drawingml/2006/main">
            <a:off x="704850" y="1143000"/>
            <a:ext cx="8858250" cy="2000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5700" b="1">
                <a:solidFill>
                  <a:srgbClr val="FFFFFF"/>
                </a:solidFill>
                <a:latin typeface="Nimbus Sans"/>
                <a:ea typeface="Nimbus Sans"/>
                <a:cs typeface="Nimbus Sans"/>
              </a:defRPr>
            </a:defPPr>
            <a:lvl1pPr algn="l">
              <a:defRPr sz="5700" b="1">
                <a:solidFill>
                  <a:srgbClr val="FFFFFF"/>
                </a:solidFill>
                <a:latin typeface="Nimbus Sans"/>
                <a:ea typeface="Nimbus Sans"/>
                <a:cs typeface="Nimbus Sans"/>
              </a:defRPr>
            </a:lvl1pPr>
            <a:lvl2pPr algn="l">
              <a:defRPr sz="5700" b="1">
                <a:solidFill>
                  <a:srgbClr val="FFFFFF"/>
                </a:solidFill>
                <a:latin typeface="Nimbus Sans"/>
                <a:ea typeface="Nimbus Sans"/>
                <a:cs typeface="Nimbus Sans"/>
              </a:defRPr>
            </a:lvl2pPr>
            <a:lvl3pPr algn="l">
              <a:defRPr sz="5700" b="1">
                <a:solidFill>
                  <a:srgbClr val="FFFFFF"/>
                </a:solidFill>
                <a:latin typeface="Nimbus Sans"/>
                <a:ea typeface="Nimbus Sans"/>
                <a:cs typeface="Nimbus Sans"/>
              </a:defRPr>
            </a:lvl3pPr>
            <a:lvl4pPr algn="l">
              <a:defRPr sz="5700" b="1">
                <a:solidFill>
                  <a:srgbClr val="FFFFFF"/>
                </a:solidFill>
                <a:latin typeface="Nimbus Sans"/>
                <a:ea typeface="Nimbus Sans"/>
                <a:cs typeface="Nimbus Sans"/>
              </a:defRPr>
            </a:lvl4pPr>
            <a:lvl5pPr algn="l">
              <a:defRPr sz="5700" b="1">
                <a:solidFill>
                  <a:srgbClr val="FFFFFF"/>
                </a:solidFill>
                <a:latin typeface="Nimbus Sans"/>
                <a:ea typeface="Nimbus Sans"/>
                <a:cs typeface="Nimbus Sans"/>
              </a:defRPr>
            </a:lvl5pPr>
            <a:lvl6pPr algn="l">
              <a:defRPr sz="5700" b="1">
                <a:solidFill>
                  <a:srgbClr val="FFFFFF"/>
                </a:solidFill>
                <a:latin typeface="Nimbus Sans"/>
                <a:ea typeface="Nimbus Sans"/>
                <a:cs typeface="Nimbus Sans"/>
              </a:defRPr>
            </a:lvl6pPr>
            <a:lvl7pPr algn="l">
              <a:defRPr sz="5700" b="1">
                <a:solidFill>
                  <a:srgbClr val="FFFFFF"/>
                </a:solidFill>
                <a:latin typeface="Nimbus Sans"/>
                <a:ea typeface="Nimbus Sans"/>
                <a:cs typeface="Nimbus Sans"/>
              </a:defRPr>
            </a:lvl7pPr>
            <a:lvl8pPr algn="l">
              <a:defRPr sz="5700" b="1">
                <a:solidFill>
                  <a:srgbClr val="FFFFFF"/>
                </a:solidFill>
                <a:latin typeface="Nimbus Sans"/>
                <a:ea typeface="Nimbus Sans"/>
                <a:cs typeface="Nimbus Sans"/>
              </a:defRPr>
            </a:lvl8pPr>
            <a:lvl9pPr algn="l">
              <a:defRPr sz="5700" b="1">
                <a:solidFill>
                  <a:srgbClr val="FFFFFF"/>
                </a:solidFill>
                <a:latin typeface="Nimbus Sans"/>
                <a:ea typeface="Nimbus Sans"/>
                <a:cs typeface="Nimbus Sans"/>
              </a:defRPr>
            </a:lvl9pPr>
          </a:lstStyle>
          <a:p xmlns:a="http://schemas.openxmlformats.org/drawingml/2006/main">
            <a:pPr algn="l">
              <a:defRPr sz="5700" b="1">
                <a:solidFill>
                  <a:srgbClr val="FFFFFF"/>
                </a:solidFill>
                <a:latin typeface="Nimbus Sans"/>
                <a:ea typeface="Nimbus Sans"/>
                <a:cs typeface="Nimbus Sans"/>
              </a:defRPr>
            </a:pPr>
            <a:r>
              <a:rPr sz="5700" b="1">
                <a:solidFill>
                  <a:srgbClr val="FFFFFF"/>
                </a:solidFill>
                <a:latin typeface="Nimbus Sans"/>
                <a:ea typeface="Nimbus Sans"/>
                <a:cs typeface="Nimbus Sans"/>
              </a:rPr>
              <a:t>RUNWAY</a:t>
            </a:r>
          </a:p>
          <a:p xmlns:a="http://schemas.openxmlformats.org/drawingml/2006/main">
            <a:pPr algn="l">
              <a:defRPr sz="5700" b="1">
                <a:solidFill>
                  <a:srgbClr val="FFFFFF"/>
                </a:solidFill>
                <a:latin typeface="Nimbus Sans"/>
                <a:ea typeface="Nimbus Sans"/>
                <a:cs typeface="Nimbus Sans"/>
              </a:defRPr>
            </a:pPr>
            <a:r>
              <a:rPr sz="5700" b="1">
                <a:solidFill>
                  <a:srgbClr val="FFFFFF"/>
                </a:solidFill>
                <a:latin typeface="Nimbus Sans"/>
                <a:ea typeface="Nimbus Sans"/>
                <a:cs typeface="Nimbus Sans"/>
              </a:rPr>
              <a:t>DISTRICT</a:t>
            </a:r>
          </a:p>
        </p:txBody>
      </p:sp>
      <p:sp>
        <p:nvSpPr>
          <p:cNvPr id="2" name="">
            <a:extLst xmlns:a="http://schemas.openxmlformats.org/drawingml/2006/main">
              <a:ext uri="{FF2B5EF4-FFF2-40B4-BE49-F238E27FC236}">
                <a16:creationId xmlns:a16="http://schemas.microsoft.com/office/drawing/2014/main" id="{96957B56-84EC-4AC9-AD7B-A65A6285D217}"/>
              </a:ext>
            </a:extLst>
          </p:cNvPr>
          <p:cNvSpPr>
            <a:spLocks xmlns:a="http://schemas.openxmlformats.org/drawingml/2006/main" noGrp="1"/>
          </p:cNvSpPr>
          <p:nvPr/>
        </p:nvSpPr>
        <p:spPr>
          <a:xfrm xmlns:a="http://schemas.openxmlformats.org/drawingml/2006/main">
            <a:off x="742950" y="3590925"/>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250" b="0">
                <a:solidFill>
                  <a:srgbClr val="BFD9EA"/>
                </a:solidFill>
                <a:latin typeface="Nimbus Sans"/>
                <a:ea typeface="Nimbus Sans"/>
                <a:cs typeface="Nimbus Sans"/>
              </a:defRPr>
            </a:defPPr>
            <a:lvl1pPr algn="l">
              <a:defRPr sz="2250" b="0">
                <a:solidFill>
                  <a:srgbClr val="BFD9EA"/>
                </a:solidFill>
                <a:latin typeface="Nimbus Sans"/>
                <a:ea typeface="Nimbus Sans"/>
                <a:cs typeface="Nimbus Sans"/>
              </a:defRPr>
            </a:lvl1pPr>
            <a:lvl2pPr algn="l">
              <a:defRPr sz="2250" b="0">
                <a:solidFill>
                  <a:srgbClr val="BFD9EA"/>
                </a:solidFill>
                <a:latin typeface="Nimbus Sans"/>
                <a:ea typeface="Nimbus Sans"/>
                <a:cs typeface="Nimbus Sans"/>
              </a:defRPr>
            </a:lvl2pPr>
            <a:lvl3pPr algn="l">
              <a:defRPr sz="2250" b="0">
                <a:solidFill>
                  <a:srgbClr val="BFD9EA"/>
                </a:solidFill>
                <a:latin typeface="Nimbus Sans"/>
                <a:ea typeface="Nimbus Sans"/>
                <a:cs typeface="Nimbus Sans"/>
              </a:defRPr>
            </a:lvl3pPr>
            <a:lvl4pPr algn="l">
              <a:defRPr sz="2250" b="0">
                <a:solidFill>
                  <a:srgbClr val="BFD9EA"/>
                </a:solidFill>
                <a:latin typeface="Nimbus Sans"/>
                <a:ea typeface="Nimbus Sans"/>
                <a:cs typeface="Nimbus Sans"/>
              </a:defRPr>
            </a:lvl4pPr>
            <a:lvl5pPr algn="l">
              <a:defRPr sz="2250" b="0">
                <a:solidFill>
                  <a:srgbClr val="BFD9EA"/>
                </a:solidFill>
                <a:latin typeface="Nimbus Sans"/>
                <a:ea typeface="Nimbus Sans"/>
                <a:cs typeface="Nimbus Sans"/>
              </a:defRPr>
            </a:lvl5pPr>
            <a:lvl6pPr algn="l">
              <a:defRPr sz="2250" b="0">
                <a:solidFill>
                  <a:srgbClr val="BFD9EA"/>
                </a:solidFill>
                <a:latin typeface="Nimbus Sans"/>
                <a:ea typeface="Nimbus Sans"/>
                <a:cs typeface="Nimbus Sans"/>
              </a:defRPr>
            </a:lvl6pPr>
            <a:lvl7pPr algn="l">
              <a:defRPr sz="2250" b="0">
                <a:solidFill>
                  <a:srgbClr val="BFD9EA"/>
                </a:solidFill>
                <a:latin typeface="Nimbus Sans"/>
                <a:ea typeface="Nimbus Sans"/>
                <a:cs typeface="Nimbus Sans"/>
              </a:defRPr>
            </a:lvl7pPr>
            <a:lvl8pPr algn="l">
              <a:defRPr sz="2250" b="0">
                <a:solidFill>
                  <a:srgbClr val="BFD9EA"/>
                </a:solidFill>
                <a:latin typeface="Nimbus Sans"/>
                <a:ea typeface="Nimbus Sans"/>
                <a:cs typeface="Nimbus Sans"/>
              </a:defRPr>
            </a:lvl8pPr>
            <a:lvl9pPr algn="l">
              <a:defRPr sz="2250" b="0">
                <a:solidFill>
                  <a:srgbClr val="BFD9EA"/>
                </a:solidFill>
                <a:latin typeface="Nimbus Sans"/>
                <a:ea typeface="Nimbus Sans"/>
                <a:cs typeface="Nimbus Sans"/>
              </a:defRPr>
            </a:lvl9pPr>
          </a:lstStyle>
          <a:p xmlns:a="http://schemas.openxmlformats.org/drawingml/2006/main">
            <a:pPr algn="l">
              <a:defRPr sz="2250" b="0">
                <a:solidFill>
                  <a:srgbClr val="BFD9EA"/>
                </a:solidFill>
                <a:latin typeface="Nimbus Sans"/>
                <a:ea typeface="Nimbus Sans"/>
                <a:cs typeface="Nimbus Sans"/>
              </a:defRPr>
            </a:pPr>
            <a:r>
              <a:rPr sz="2250" b="0">
                <a:solidFill>
                  <a:srgbClr val="BFD9EA"/>
                </a:solidFill>
                <a:latin typeface="Nimbus Sans"/>
                <a:ea typeface="Nimbus Sans"/>
                <a:cs typeface="Nimbus Sans"/>
              </a:rPr>
              <a:t>A new neighborhood on Santa Monica’s eastern edge</a:t>
            </a:r>
          </a:p>
        </p:txBody>
      </p:sp>
      <p:sp>
        <p:nvSpPr>
          <p:cNvPr id="3" name="">
            <a:extLst xmlns:a="http://schemas.openxmlformats.org/drawingml/2006/main">
              <a:ext uri="{FF2B5EF4-FFF2-40B4-BE49-F238E27FC236}">
                <a16:creationId xmlns:a16="http://schemas.microsoft.com/office/drawing/2014/main" id="{96A81532-E77B-44A5-95D2-1D14B718A1F1}"/>
              </a:ext>
            </a:extLst>
          </p:cNvPr>
          <p:cNvSpPr>
            <a:spLocks xmlns:a="http://schemas.openxmlformats.org/drawingml/2006/main" noGrp="1"/>
          </p:cNvSpPr>
          <p:nvPr/>
        </p:nvSpPr>
        <p:spPr>
          <a:xfrm xmlns:a="http://schemas.openxmlformats.org/drawingml/2006/main">
            <a:off x="742950" y="5753100"/>
            <a:ext cx="6667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0">
                <a:solidFill>
                  <a:srgbClr val="A8C2D2"/>
                </a:solidFill>
                <a:latin typeface="Nimbus Sans"/>
                <a:ea typeface="Nimbus Sans"/>
                <a:cs typeface="Nimbus Sans"/>
              </a:defRPr>
            </a:defPPr>
            <a:lvl1pPr algn="l">
              <a:defRPr sz="1350" b="0">
                <a:solidFill>
                  <a:srgbClr val="A8C2D2"/>
                </a:solidFill>
                <a:latin typeface="Nimbus Sans"/>
                <a:ea typeface="Nimbus Sans"/>
                <a:cs typeface="Nimbus Sans"/>
              </a:defRPr>
            </a:lvl1pPr>
            <a:lvl2pPr algn="l">
              <a:defRPr sz="1350" b="0">
                <a:solidFill>
                  <a:srgbClr val="A8C2D2"/>
                </a:solidFill>
                <a:latin typeface="Nimbus Sans"/>
                <a:ea typeface="Nimbus Sans"/>
                <a:cs typeface="Nimbus Sans"/>
              </a:defRPr>
            </a:lvl2pPr>
            <a:lvl3pPr algn="l">
              <a:defRPr sz="1350" b="0">
                <a:solidFill>
                  <a:srgbClr val="A8C2D2"/>
                </a:solidFill>
                <a:latin typeface="Nimbus Sans"/>
                <a:ea typeface="Nimbus Sans"/>
                <a:cs typeface="Nimbus Sans"/>
              </a:defRPr>
            </a:lvl3pPr>
            <a:lvl4pPr algn="l">
              <a:defRPr sz="1350" b="0">
                <a:solidFill>
                  <a:srgbClr val="A8C2D2"/>
                </a:solidFill>
                <a:latin typeface="Nimbus Sans"/>
                <a:ea typeface="Nimbus Sans"/>
                <a:cs typeface="Nimbus Sans"/>
              </a:defRPr>
            </a:lvl4pPr>
            <a:lvl5pPr algn="l">
              <a:defRPr sz="1350" b="0">
                <a:solidFill>
                  <a:srgbClr val="A8C2D2"/>
                </a:solidFill>
                <a:latin typeface="Nimbus Sans"/>
                <a:ea typeface="Nimbus Sans"/>
                <a:cs typeface="Nimbus Sans"/>
              </a:defRPr>
            </a:lvl5pPr>
            <a:lvl6pPr algn="l">
              <a:defRPr sz="1350" b="0">
                <a:solidFill>
                  <a:srgbClr val="A8C2D2"/>
                </a:solidFill>
                <a:latin typeface="Nimbus Sans"/>
                <a:ea typeface="Nimbus Sans"/>
                <a:cs typeface="Nimbus Sans"/>
              </a:defRPr>
            </a:lvl6pPr>
            <a:lvl7pPr algn="l">
              <a:defRPr sz="1350" b="0">
                <a:solidFill>
                  <a:srgbClr val="A8C2D2"/>
                </a:solidFill>
                <a:latin typeface="Nimbus Sans"/>
                <a:ea typeface="Nimbus Sans"/>
                <a:cs typeface="Nimbus Sans"/>
              </a:defRPr>
            </a:lvl7pPr>
            <a:lvl8pPr algn="l">
              <a:defRPr sz="1350" b="0">
                <a:solidFill>
                  <a:srgbClr val="A8C2D2"/>
                </a:solidFill>
                <a:latin typeface="Nimbus Sans"/>
                <a:ea typeface="Nimbus Sans"/>
                <a:cs typeface="Nimbus Sans"/>
              </a:defRPr>
            </a:lvl8pPr>
            <a:lvl9pPr algn="l">
              <a:defRPr sz="1350" b="0">
                <a:solidFill>
                  <a:srgbClr val="A8C2D2"/>
                </a:solidFill>
                <a:latin typeface="Nimbus Sans"/>
                <a:ea typeface="Nimbus Sans"/>
                <a:cs typeface="Nimbus Sans"/>
              </a:defRPr>
            </a:lvl9pPr>
          </a:lstStyle>
          <a:p xmlns:a="http://schemas.openxmlformats.org/drawingml/2006/main">
            <a:pPr algn="l">
              <a:defRPr sz="1350" b="0">
                <a:solidFill>
                  <a:srgbClr val="A8C2D2"/>
                </a:solidFill>
                <a:latin typeface="Nimbus Sans"/>
                <a:ea typeface="Nimbus Sans"/>
                <a:cs typeface="Nimbus Sans"/>
              </a:defRPr>
            </a:pPr>
            <a:r>
              <a:rPr sz="1350" b="0">
                <a:solidFill>
                  <a:srgbClr val="A8C2D2"/>
                </a:solidFill>
                <a:latin typeface="Nimbus Sans"/>
                <a:ea typeface="Nimbus Sans"/>
                <a:cs typeface="Nimbus Sans"/>
              </a:rPr>
              <a:t>Planning proposal  |  October 2026</a:t>
            </a:r>
          </a:p>
        </p:txBody>
      </p:sp>
    </p:spTree>
    <p:extLst>
      <p:ext uri="{BB962C8B-B14F-4D97-AF65-F5344CB8AC3E}">
        <p14:creationId xmlns:p14="http://schemas.microsoft.com/office/powerpoint/2010/main" val="209355930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DE9822B-FF25-44E6-A008-6ED29C517503}"/>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The proposal in two paragraphs</a:t>
            </a:r>
          </a:p>
        </p:txBody>
      </p:sp>
      <p:sp>
        <p:nvSpPr>
          <p:cNvPr id="2" name="">
            <a:extLst xmlns:a="http://schemas.openxmlformats.org/drawingml/2006/main">
              <a:ext uri="{FF2B5EF4-FFF2-40B4-BE49-F238E27FC236}">
                <a16:creationId xmlns:a16="http://schemas.microsoft.com/office/drawing/2014/main" id="{1817A99F-49F5-4F3C-9688-B24E46A22B25}"/>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02</a:t>
            </a:r>
          </a:p>
        </p:txBody>
      </p:sp>
      <p:sp>
        <p:nvSpPr>
          <p:cNvPr id="3" name="">
            <a:extLst xmlns:a="http://schemas.openxmlformats.org/drawingml/2006/main">
              <a:ext uri="{FF2B5EF4-FFF2-40B4-BE49-F238E27FC236}">
                <a16:creationId xmlns:a16="http://schemas.microsoft.com/office/drawing/2014/main" id="{660CA4EC-36F0-4014-A624-85274331C08B}"/>
              </a:ext>
            </a:extLst>
          </p:cNvPr>
          <p:cNvSpPr>
            <a:spLocks xmlns:a="http://schemas.openxmlformats.org/drawingml/2006/main" noGrp="1"/>
          </p:cNvSpPr>
          <p:nvPr/>
        </p:nvSpPr>
        <p:spPr>
          <a:xfrm xmlns:a="http://schemas.openxmlformats.org/drawingml/2006/main">
            <a:off x="723900" y="1428750"/>
            <a:ext cx="10620375" cy="1885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E3348"/>
                </a:solidFill>
                <a:latin typeface="Nimbus Sans"/>
                <a:ea typeface="Nimbus Sans"/>
                <a:cs typeface="Nimbus Sans"/>
              </a:defRPr>
            </a:defPPr>
            <a:lvl1pPr algn="l">
              <a:defRPr sz="1725" b="0">
                <a:solidFill>
                  <a:srgbClr val="1E3348"/>
                </a:solidFill>
                <a:latin typeface="Nimbus Sans"/>
                <a:ea typeface="Nimbus Sans"/>
                <a:cs typeface="Nimbus Sans"/>
              </a:defRPr>
            </a:lvl1pPr>
            <a:lvl2pPr algn="l">
              <a:defRPr sz="1725" b="0">
                <a:solidFill>
                  <a:srgbClr val="1E3348"/>
                </a:solidFill>
                <a:latin typeface="Nimbus Sans"/>
                <a:ea typeface="Nimbus Sans"/>
                <a:cs typeface="Nimbus Sans"/>
              </a:defRPr>
            </a:lvl2pPr>
            <a:lvl3pPr algn="l">
              <a:defRPr sz="1725" b="0">
                <a:solidFill>
                  <a:srgbClr val="1E3348"/>
                </a:solidFill>
                <a:latin typeface="Nimbus Sans"/>
                <a:ea typeface="Nimbus Sans"/>
                <a:cs typeface="Nimbus Sans"/>
              </a:defRPr>
            </a:lvl3pPr>
            <a:lvl4pPr algn="l">
              <a:defRPr sz="1725" b="0">
                <a:solidFill>
                  <a:srgbClr val="1E3348"/>
                </a:solidFill>
                <a:latin typeface="Nimbus Sans"/>
                <a:ea typeface="Nimbus Sans"/>
                <a:cs typeface="Nimbus Sans"/>
              </a:defRPr>
            </a:lvl4pPr>
            <a:lvl5pPr algn="l">
              <a:defRPr sz="1725" b="0">
                <a:solidFill>
                  <a:srgbClr val="1E3348"/>
                </a:solidFill>
                <a:latin typeface="Nimbus Sans"/>
                <a:ea typeface="Nimbus Sans"/>
                <a:cs typeface="Nimbus Sans"/>
              </a:defRPr>
            </a:lvl5pPr>
            <a:lvl6pPr algn="l">
              <a:defRPr sz="1725" b="0">
                <a:solidFill>
                  <a:srgbClr val="1E3348"/>
                </a:solidFill>
                <a:latin typeface="Nimbus Sans"/>
                <a:ea typeface="Nimbus Sans"/>
                <a:cs typeface="Nimbus Sans"/>
              </a:defRPr>
            </a:lvl6pPr>
            <a:lvl7pPr algn="l">
              <a:defRPr sz="1725" b="0">
                <a:solidFill>
                  <a:srgbClr val="1E3348"/>
                </a:solidFill>
                <a:latin typeface="Nimbus Sans"/>
                <a:ea typeface="Nimbus Sans"/>
                <a:cs typeface="Nimbus Sans"/>
              </a:defRPr>
            </a:lvl7pPr>
            <a:lvl8pPr algn="l">
              <a:defRPr sz="1725" b="0">
                <a:solidFill>
                  <a:srgbClr val="1E3348"/>
                </a:solidFill>
                <a:latin typeface="Nimbus Sans"/>
                <a:ea typeface="Nimbus Sans"/>
                <a:cs typeface="Nimbus Sans"/>
              </a:defRPr>
            </a:lvl8pPr>
            <a:lvl9pPr algn="l">
              <a:defRPr sz="1725" b="0">
                <a:solidFill>
                  <a:srgbClr val="1E3348"/>
                </a:solidFill>
                <a:latin typeface="Nimbus Sans"/>
                <a:ea typeface="Nimbus Sans"/>
                <a:cs typeface="Nimbus Sans"/>
              </a:defRPr>
            </a:lvl9pPr>
          </a:lstStyle>
          <a:p xmlns:a="http://schemas.openxmlformats.org/drawingml/2006/main">
            <a:pPr algn="l">
              <a:defRPr sz="1725" b="0">
                <a:solidFill>
                  <a:srgbClr val="1E3348"/>
                </a:solidFill>
                <a:latin typeface="Nimbus Sans"/>
                <a:ea typeface="Nimbus Sans"/>
                <a:cs typeface="Nimbus Sans"/>
              </a:defRPr>
            </a:pPr>
            <a:r>
              <a:rPr sz="1725" b="0">
                <a:solidFill>
                  <a:srgbClr val="1E3348"/>
                </a:solidFill>
                <a:latin typeface="Nimbus Sans"/>
                <a:ea typeface="Nimbus Sans"/>
                <a:cs typeface="Nimbus Sans"/>
              </a:rPr>
              <a:t>Santa Monica owns the airport land. Runway District would turn it into a City-owned neighborhood with housing, either 30 or 12 acres of park, and a short Main Street. The City would invite qualified developers, including Irvine Company, to bid on two voter-ready plans. Construction would be organized as an aggressive four-year campaign, with solar on suitable surfaces, reuse of tested runway material, and City operations brought in house over time.</a:t>
            </a:r>
          </a:p>
        </p:txBody>
      </p:sp>
      <p:sp>
        <p:nvSpPr>
          <p:cNvPr id="4" name="">
            <a:extLst xmlns:a="http://schemas.openxmlformats.org/drawingml/2006/main">
              <a:ext uri="{FF2B5EF4-FFF2-40B4-BE49-F238E27FC236}">
                <a16:creationId xmlns:a16="http://schemas.microsoft.com/office/drawing/2014/main" id="{3917FEC0-4A4A-4D83-9DD1-5D4B1E208B38}"/>
              </a:ext>
            </a:extLst>
          </p:cNvPr>
          <p:cNvSpPr>
            <a:spLocks xmlns:a="http://schemas.openxmlformats.org/drawingml/2006/main" noGrp="1"/>
          </p:cNvSpPr>
          <p:nvPr/>
        </p:nvSpPr>
        <p:spPr>
          <a:xfrm xmlns:a="http://schemas.openxmlformats.org/drawingml/2006/main">
            <a:off x="723900" y="3571875"/>
            <a:ext cx="10620375" cy="2000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E3348"/>
                </a:solidFill>
                <a:latin typeface="Nimbus Sans"/>
                <a:ea typeface="Nimbus Sans"/>
                <a:cs typeface="Nimbus Sans"/>
              </a:defRPr>
            </a:defPPr>
            <a:lvl1pPr algn="l">
              <a:defRPr sz="1725" b="0">
                <a:solidFill>
                  <a:srgbClr val="1E3348"/>
                </a:solidFill>
                <a:latin typeface="Nimbus Sans"/>
                <a:ea typeface="Nimbus Sans"/>
                <a:cs typeface="Nimbus Sans"/>
              </a:defRPr>
            </a:lvl1pPr>
            <a:lvl2pPr algn="l">
              <a:defRPr sz="1725" b="0">
                <a:solidFill>
                  <a:srgbClr val="1E3348"/>
                </a:solidFill>
                <a:latin typeface="Nimbus Sans"/>
                <a:ea typeface="Nimbus Sans"/>
                <a:cs typeface="Nimbus Sans"/>
              </a:defRPr>
            </a:lvl2pPr>
            <a:lvl3pPr algn="l">
              <a:defRPr sz="1725" b="0">
                <a:solidFill>
                  <a:srgbClr val="1E3348"/>
                </a:solidFill>
                <a:latin typeface="Nimbus Sans"/>
                <a:ea typeface="Nimbus Sans"/>
                <a:cs typeface="Nimbus Sans"/>
              </a:defRPr>
            </a:lvl3pPr>
            <a:lvl4pPr algn="l">
              <a:defRPr sz="1725" b="0">
                <a:solidFill>
                  <a:srgbClr val="1E3348"/>
                </a:solidFill>
                <a:latin typeface="Nimbus Sans"/>
                <a:ea typeface="Nimbus Sans"/>
                <a:cs typeface="Nimbus Sans"/>
              </a:defRPr>
            </a:lvl4pPr>
            <a:lvl5pPr algn="l">
              <a:defRPr sz="1725" b="0">
                <a:solidFill>
                  <a:srgbClr val="1E3348"/>
                </a:solidFill>
                <a:latin typeface="Nimbus Sans"/>
                <a:ea typeface="Nimbus Sans"/>
                <a:cs typeface="Nimbus Sans"/>
              </a:defRPr>
            </a:lvl5pPr>
            <a:lvl6pPr algn="l">
              <a:defRPr sz="1725" b="0">
                <a:solidFill>
                  <a:srgbClr val="1E3348"/>
                </a:solidFill>
                <a:latin typeface="Nimbus Sans"/>
                <a:ea typeface="Nimbus Sans"/>
                <a:cs typeface="Nimbus Sans"/>
              </a:defRPr>
            </a:lvl6pPr>
            <a:lvl7pPr algn="l">
              <a:defRPr sz="1725" b="0">
                <a:solidFill>
                  <a:srgbClr val="1E3348"/>
                </a:solidFill>
                <a:latin typeface="Nimbus Sans"/>
                <a:ea typeface="Nimbus Sans"/>
                <a:cs typeface="Nimbus Sans"/>
              </a:defRPr>
            </a:lvl7pPr>
            <a:lvl8pPr algn="l">
              <a:defRPr sz="1725" b="0">
                <a:solidFill>
                  <a:srgbClr val="1E3348"/>
                </a:solidFill>
                <a:latin typeface="Nimbus Sans"/>
                <a:ea typeface="Nimbus Sans"/>
                <a:cs typeface="Nimbus Sans"/>
              </a:defRPr>
            </a:lvl8pPr>
            <a:lvl9pPr algn="l">
              <a:defRPr sz="1725" b="0">
                <a:solidFill>
                  <a:srgbClr val="1E3348"/>
                </a:solidFill>
                <a:latin typeface="Nimbus Sans"/>
                <a:ea typeface="Nimbus Sans"/>
                <a:cs typeface="Nimbus Sans"/>
              </a:defRPr>
            </a:lvl9pPr>
          </a:lstStyle>
          <a:p xmlns:a="http://schemas.openxmlformats.org/drawingml/2006/main">
            <a:pPr algn="l">
              <a:defRPr sz="1725" b="0">
                <a:solidFill>
                  <a:srgbClr val="1E3348"/>
                </a:solidFill>
                <a:latin typeface="Nimbus Sans"/>
                <a:ea typeface="Nimbus Sans"/>
                <a:cs typeface="Nimbus Sans"/>
              </a:defRPr>
            </a:pPr>
            <a:r>
              <a:rPr sz="1725" b="0">
                <a:solidFill>
                  <a:srgbClr val="1E3348"/>
                </a:solidFill>
                <a:latin typeface="Nimbus Sans"/>
                <a:ea typeface="Nimbus Sans"/>
                <a:cs typeface="Nimbus Sans"/>
              </a:rPr>
              <a:t>The 30-acre planning case contains 9,525 homes and a $5.46 billion bond envelope including a full 15 percent contingency. Rents start in Year 2, but a wholly bond-funded version loses cash through Year 25. It turns positive in Year 26 and reaches about $502 million a year in nominal Year 40 dollars after debt retires. The City should commission priced designs and independently fund the interim gap before asking residents to vote or buying bonds.</a:t>
            </a:r>
          </a:p>
        </p:txBody>
      </p:sp>
    </p:spTree>
    <p:extLst>
      <p:ext uri="{BB962C8B-B14F-4D97-AF65-F5344CB8AC3E}">
        <p14:creationId xmlns:p14="http://schemas.microsoft.com/office/powerpoint/2010/main" val="155388634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5C5C437-8CE6-413B-9A5A-1922FFFFAFCA}"/>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Park and housing choices</a:t>
            </a:r>
          </a:p>
        </p:txBody>
      </p:sp>
      <p:sp>
        <p:nvSpPr>
          <p:cNvPr id="2" name="">
            <a:extLst xmlns:a="http://schemas.openxmlformats.org/drawingml/2006/main">
              <a:ext uri="{FF2B5EF4-FFF2-40B4-BE49-F238E27FC236}">
                <a16:creationId xmlns:a16="http://schemas.microsoft.com/office/drawing/2014/main" id="{1752D331-8588-4846-A0EC-4C0C4A550292}"/>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03</a:t>
            </a:r>
          </a:p>
        </p:txBody>
      </p:sp>
      <p:sp>
        <p:nvSpPr>
          <p:cNvPr id="3" name="">
            <a:extLst xmlns:a="http://schemas.openxmlformats.org/drawingml/2006/main">
              <a:ext uri="{FF2B5EF4-FFF2-40B4-BE49-F238E27FC236}">
                <a16:creationId xmlns:a16="http://schemas.microsoft.com/office/drawing/2014/main" id="{0B8AC759-4911-4916-A7AE-01E9D9B61550}"/>
              </a:ext>
            </a:extLst>
          </p:cNvPr>
          <p:cNvSpPr>
            <a:spLocks xmlns:a="http://schemas.openxmlformats.org/drawingml/2006/main" noGrp="1"/>
          </p:cNvSpPr>
          <p:nvPr/>
        </p:nvSpPr>
        <p:spPr>
          <a:xfrm xmlns:a="http://schemas.openxmlformats.org/drawingml/2006/main">
            <a:off x="714375" y="161925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PLAN 1</a:t>
            </a:r>
          </a:p>
        </p:txBody>
      </p:sp>
      <p:sp>
        <p:nvSpPr>
          <p:cNvPr id="4" name="">
            <a:extLst xmlns:a="http://schemas.openxmlformats.org/drawingml/2006/main">
              <a:ext uri="{FF2B5EF4-FFF2-40B4-BE49-F238E27FC236}">
                <a16:creationId xmlns:a16="http://schemas.microsoft.com/office/drawing/2014/main" id="{71773084-6FF5-4A48-8E65-CB9D5AF84821}"/>
              </a:ext>
            </a:extLst>
          </p:cNvPr>
          <p:cNvSpPr>
            <a:spLocks xmlns:a="http://schemas.openxmlformats.org/drawingml/2006/main" noGrp="1"/>
          </p:cNvSpPr>
          <p:nvPr/>
        </p:nvSpPr>
        <p:spPr>
          <a:xfrm xmlns:a="http://schemas.openxmlformats.org/drawingml/2006/main">
            <a:off x="714375" y="1952625"/>
            <a:ext cx="47625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4200" b="1">
                <a:solidFill>
                  <a:srgbClr val="17283D"/>
                </a:solidFill>
                <a:latin typeface="Nimbus Sans"/>
                <a:ea typeface="Nimbus Sans"/>
                <a:cs typeface="Nimbus Sans"/>
              </a:defRPr>
            </a:defPPr>
            <a:lvl1pPr algn="l">
              <a:defRPr sz="4200" b="1">
                <a:solidFill>
                  <a:srgbClr val="17283D"/>
                </a:solidFill>
                <a:latin typeface="Nimbus Sans"/>
                <a:ea typeface="Nimbus Sans"/>
                <a:cs typeface="Nimbus Sans"/>
              </a:defRPr>
            </a:lvl1pPr>
            <a:lvl2pPr algn="l">
              <a:defRPr sz="4200" b="1">
                <a:solidFill>
                  <a:srgbClr val="17283D"/>
                </a:solidFill>
                <a:latin typeface="Nimbus Sans"/>
                <a:ea typeface="Nimbus Sans"/>
                <a:cs typeface="Nimbus Sans"/>
              </a:defRPr>
            </a:lvl2pPr>
            <a:lvl3pPr algn="l">
              <a:defRPr sz="4200" b="1">
                <a:solidFill>
                  <a:srgbClr val="17283D"/>
                </a:solidFill>
                <a:latin typeface="Nimbus Sans"/>
                <a:ea typeface="Nimbus Sans"/>
                <a:cs typeface="Nimbus Sans"/>
              </a:defRPr>
            </a:lvl3pPr>
            <a:lvl4pPr algn="l">
              <a:defRPr sz="4200" b="1">
                <a:solidFill>
                  <a:srgbClr val="17283D"/>
                </a:solidFill>
                <a:latin typeface="Nimbus Sans"/>
                <a:ea typeface="Nimbus Sans"/>
                <a:cs typeface="Nimbus Sans"/>
              </a:defRPr>
            </a:lvl4pPr>
            <a:lvl5pPr algn="l">
              <a:defRPr sz="4200" b="1">
                <a:solidFill>
                  <a:srgbClr val="17283D"/>
                </a:solidFill>
                <a:latin typeface="Nimbus Sans"/>
                <a:ea typeface="Nimbus Sans"/>
                <a:cs typeface="Nimbus Sans"/>
              </a:defRPr>
            </a:lvl5pPr>
            <a:lvl6pPr algn="l">
              <a:defRPr sz="4200" b="1">
                <a:solidFill>
                  <a:srgbClr val="17283D"/>
                </a:solidFill>
                <a:latin typeface="Nimbus Sans"/>
                <a:ea typeface="Nimbus Sans"/>
                <a:cs typeface="Nimbus Sans"/>
              </a:defRPr>
            </a:lvl6pPr>
            <a:lvl7pPr algn="l">
              <a:defRPr sz="4200" b="1">
                <a:solidFill>
                  <a:srgbClr val="17283D"/>
                </a:solidFill>
                <a:latin typeface="Nimbus Sans"/>
                <a:ea typeface="Nimbus Sans"/>
                <a:cs typeface="Nimbus Sans"/>
              </a:defRPr>
            </a:lvl7pPr>
            <a:lvl8pPr algn="l">
              <a:defRPr sz="4200" b="1">
                <a:solidFill>
                  <a:srgbClr val="17283D"/>
                </a:solidFill>
                <a:latin typeface="Nimbus Sans"/>
                <a:ea typeface="Nimbus Sans"/>
                <a:cs typeface="Nimbus Sans"/>
              </a:defRPr>
            </a:lvl8pPr>
            <a:lvl9pPr algn="l">
              <a:defRPr sz="4200" b="1">
                <a:solidFill>
                  <a:srgbClr val="17283D"/>
                </a:solidFill>
                <a:latin typeface="Nimbus Sans"/>
                <a:ea typeface="Nimbus Sans"/>
                <a:cs typeface="Nimbus Sans"/>
              </a:defRPr>
            </a:lvl9pPr>
          </a:lstStyle>
          <a:p xmlns:a="http://schemas.openxmlformats.org/drawingml/2006/main">
            <a:pPr algn="l">
              <a:defRPr sz="4200" b="1">
                <a:solidFill>
                  <a:srgbClr val="17283D"/>
                </a:solidFill>
                <a:latin typeface="Nimbus Sans"/>
                <a:ea typeface="Nimbus Sans"/>
                <a:cs typeface="Nimbus Sans"/>
              </a:defRPr>
            </a:pPr>
            <a:r>
              <a:rPr sz="4200" b="1">
                <a:solidFill>
                  <a:srgbClr val="17283D"/>
                </a:solidFill>
                <a:latin typeface="Nimbus Sans"/>
                <a:ea typeface="Nimbus Sans"/>
                <a:cs typeface="Nimbus Sans"/>
              </a:rPr>
              <a:t>30 acres</a:t>
            </a:r>
          </a:p>
        </p:txBody>
      </p:sp>
      <p:sp>
        <p:nvSpPr>
          <p:cNvPr id="5" name="">
            <a:extLst xmlns:a="http://schemas.openxmlformats.org/drawingml/2006/main">
              <a:ext uri="{FF2B5EF4-FFF2-40B4-BE49-F238E27FC236}">
                <a16:creationId xmlns:a16="http://schemas.microsoft.com/office/drawing/2014/main" id="{7203160A-4D5A-4373-B13A-A1C8469C9BE1}"/>
              </a:ext>
            </a:extLst>
          </p:cNvPr>
          <p:cNvSpPr>
            <a:spLocks xmlns:a="http://schemas.openxmlformats.org/drawingml/2006/main" noGrp="1"/>
          </p:cNvSpPr>
          <p:nvPr/>
        </p:nvSpPr>
        <p:spPr>
          <a:xfrm xmlns:a="http://schemas.openxmlformats.org/drawingml/2006/main">
            <a:off x="714375" y="2628900"/>
            <a:ext cx="4191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0">
                <a:solidFill>
                  <a:srgbClr val="235E8E"/>
                </a:solidFill>
                <a:latin typeface="Nimbus Sans"/>
                <a:ea typeface="Nimbus Sans"/>
                <a:cs typeface="Nimbus Sans"/>
              </a:defRPr>
            </a:defPPr>
            <a:lvl1pPr algn="l">
              <a:defRPr sz="2100" b="0">
                <a:solidFill>
                  <a:srgbClr val="235E8E"/>
                </a:solidFill>
                <a:latin typeface="Nimbus Sans"/>
                <a:ea typeface="Nimbus Sans"/>
                <a:cs typeface="Nimbus Sans"/>
              </a:defRPr>
            </a:lvl1pPr>
            <a:lvl2pPr algn="l">
              <a:defRPr sz="2100" b="0">
                <a:solidFill>
                  <a:srgbClr val="235E8E"/>
                </a:solidFill>
                <a:latin typeface="Nimbus Sans"/>
                <a:ea typeface="Nimbus Sans"/>
                <a:cs typeface="Nimbus Sans"/>
              </a:defRPr>
            </a:lvl2pPr>
            <a:lvl3pPr algn="l">
              <a:defRPr sz="2100" b="0">
                <a:solidFill>
                  <a:srgbClr val="235E8E"/>
                </a:solidFill>
                <a:latin typeface="Nimbus Sans"/>
                <a:ea typeface="Nimbus Sans"/>
                <a:cs typeface="Nimbus Sans"/>
              </a:defRPr>
            </a:lvl3pPr>
            <a:lvl4pPr algn="l">
              <a:defRPr sz="2100" b="0">
                <a:solidFill>
                  <a:srgbClr val="235E8E"/>
                </a:solidFill>
                <a:latin typeface="Nimbus Sans"/>
                <a:ea typeface="Nimbus Sans"/>
                <a:cs typeface="Nimbus Sans"/>
              </a:defRPr>
            </a:lvl4pPr>
            <a:lvl5pPr algn="l">
              <a:defRPr sz="2100" b="0">
                <a:solidFill>
                  <a:srgbClr val="235E8E"/>
                </a:solidFill>
                <a:latin typeface="Nimbus Sans"/>
                <a:ea typeface="Nimbus Sans"/>
                <a:cs typeface="Nimbus Sans"/>
              </a:defRPr>
            </a:lvl5pPr>
            <a:lvl6pPr algn="l">
              <a:defRPr sz="2100" b="0">
                <a:solidFill>
                  <a:srgbClr val="235E8E"/>
                </a:solidFill>
                <a:latin typeface="Nimbus Sans"/>
                <a:ea typeface="Nimbus Sans"/>
                <a:cs typeface="Nimbus Sans"/>
              </a:defRPr>
            </a:lvl6pPr>
            <a:lvl7pPr algn="l">
              <a:defRPr sz="2100" b="0">
                <a:solidFill>
                  <a:srgbClr val="235E8E"/>
                </a:solidFill>
                <a:latin typeface="Nimbus Sans"/>
                <a:ea typeface="Nimbus Sans"/>
                <a:cs typeface="Nimbus Sans"/>
              </a:defRPr>
            </a:lvl7pPr>
            <a:lvl8pPr algn="l">
              <a:defRPr sz="2100" b="0">
                <a:solidFill>
                  <a:srgbClr val="235E8E"/>
                </a:solidFill>
                <a:latin typeface="Nimbus Sans"/>
                <a:ea typeface="Nimbus Sans"/>
                <a:cs typeface="Nimbus Sans"/>
              </a:defRPr>
            </a:lvl8pPr>
            <a:lvl9pPr algn="l">
              <a:defRPr sz="2100" b="0">
                <a:solidFill>
                  <a:srgbClr val="235E8E"/>
                </a:solidFill>
                <a:latin typeface="Nimbus Sans"/>
                <a:ea typeface="Nimbus Sans"/>
                <a:cs typeface="Nimbus Sans"/>
              </a:defRPr>
            </a:lvl9pPr>
          </a:lstStyle>
          <a:p xmlns:a="http://schemas.openxmlformats.org/drawingml/2006/main">
            <a:pPr algn="l">
              <a:defRPr sz="2100" b="0">
                <a:solidFill>
                  <a:srgbClr val="235E8E"/>
                </a:solidFill>
                <a:latin typeface="Nimbus Sans"/>
                <a:ea typeface="Nimbus Sans"/>
                <a:cs typeface="Nimbus Sans"/>
              </a:defRPr>
            </a:pPr>
            <a:r>
              <a:rPr sz="2100" b="0">
                <a:solidFill>
                  <a:srgbClr val="235E8E"/>
                </a:solidFill>
                <a:latin typeface="Nimbus Sans"/>
                <a:ea typeface="Nimbus Sans"/>
                <a:cs typeface="Nimbus Sans"/>
              </a:rPr>
              <a:t>of park</a:t>
            </a:r>
          </a:p>
        </p:txBody>
      </p:sp>
      <p:sp>
        <p:nvSpPr>
          <p:cNvPr id="6" name="">
            <a:extLst xmlns:a="http://schemas.openxmlformats.org/drawingml/2006/main">
              <a:ext uri="{FF2B5EF4-FFF2-40B4-BE49-F238E27FC236}">
                <a16:creationId xmlns:a16="http://schemas.microsoft.com/office/drawing/2014/main" id="{1286EF88-DE24-46D7-AE99-55BD11A7088C}"/>
              </a:ext>
            </a:extLst>
          </p:cNvPr>
          <p:cNvSpPr>
            <a:spLocks xmlns:a="http://schemas.openxmlformats.org/drawingml/2006/main" noGrp="1"/>
          </p:cNvSpPr>
          <p:nvPr/>
        </p:nvSpPr>
        <p:spPr>
          <a:xfrm xmlns:a="http://schemas.openxmlformats.org/drawingml/2006/main">
            <a:off x="714375" y="3429000"/>
            <a:ext cx="4905375"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E3348"/>
                </a:solidFill>
                <a:latin typeface="Nimbus Sans"/>
                <a:ea typeface="Nimbus Sans"/>
                <a:cs typeface="Nimbus Sans"/>
              </a:defRPr>
            </a:defPPr>
            <a:lvl1pPr algn="l">
              <a:defRPr sz="1950" b="0">
                <a:solidFill>
                  <a:srgbClr val="1E3348"/>
                </a:solidFill>
                <a:latin typeface="Nimbus Sans"/>
                <a:ea typeface="Nimbus Sans"/>
                <a:cs typeface="Nimbus Sans"/>
              </a:defRPr>
            </a:lvl1pPr>
            <a:lvl2pPr algn="l">
              <a:defRPr sz="1950" b="0">
                <a:solidFill>
                  <a:srgbClr val="1E3348"/>
                </a:solidFill>
                <a:latin typeface="Nimbus Sans"/>
                <a:ea typeface="Nimbus Sans"/>
                <a:cs typeface="Nimbus Sans"/>
              </a:defRPr>
            </a:lvl2pPr>
            <a:lvl3pPr algn="l">
              <a:defRPr sz="1950" b="0">
                <a:solidFill>
                  <a:srgbClr val="1E3348"/>
                </a:solidFill>
                <a:latin typeface="Nimbus Sans"/>
                <a:ea typeface="Nimbus Sans"/>
                <a:cs typeface="Nimbus Sans"/>
              </a:defRPr>
            </a:lvl3pPr>
            <a:lvl4pPr algn="l">
              <a:defRPr sz="1950" b="0">
                <a:solidFill>
                  <a:srgbClr val="1E3348"/>
                </a:solidFill>
                <a:latin typeface="Nimbus Sans"/>
                <a:ea typeface="Nimbus Sans"/>
                <a:cs typeface="Nimbus Sans"/>
              </a:defRPr>
            </a:lvl4pPr>
            <a:lvl5pPr algn="l">
              <a:defRPr sz="1950" b="0">
                <a:solidFill>
                  <a:srgbClr val="1E3348"/>
                </a:solidFill>
                <a:latin typeface="Nimbus Sans"/>
                <a:ea typeface="Nimbus Sans"/>
                <a:cs typeface="Nimbus Sans"/>
              </a:defRPr>
            </a:lvl5pPr>
            <a:lvl6pPr algn="l">
              <a:defRPr sz="1950" b="0">
                <a:solidFill>
                  <a:srgbClr val="1E3348"/>
                </a:solidFill>
                <a:latin typeface="Nimbus Sans"/>
                <a:ea typeface="Nimbus Sans"/>
                <a:cs typeface="Nimbus Sans"/>
              </a:defRPr>
            </a:lvl6pPr>
            <a:lvl7pPr algn="l">
              <a:defRPr sz="1950" b="0">
                <a:solidFill>
                  <a:srgbClr val="1E3348"/>
                </a:solidFill>
                <a:latin typeface="Nimbus Sans"/>
                <a:ea typeface="Nimbus Sans"/>
                <a:cs typeface="Nimbus Sans"/>
              </a:defRPr>
            </a:lvl7pPr>
            <a:lvl8pPr algn="l">
              <a:defRPr sz="1950" b="0">
                <a:solidFill>
                  <a:srgbClr val="1E3348"/>
                </a:solidFill>
                <a:latin typeface="Nimbus Sans"/>
                <a:ea typeface="Nimbus Sans"/>
                <a:cs typeface="Nimbus Sans"/>
              </a:defRPr>
            </a:lvl8pPr>
            <a:lvl9pPr algn="l">
              <a:defRPr sz="1950" b="0">
                <a:solidFill>
                  <a:srgbClr val="1E3348"/>
                </a:solidFill>
                <a:latin typeface="Nimbus Sans"/>
                <a:ea typeface="Nimbus Sans"/>
                <a:cs typeface="Nimbus Sans"/>
              </a:defRPr>
            </a:lvl9pPr>
          </a:lstStyle>
          <a:p xmlns:a="http://schemas.openxmlformats.org/drawingml/2006/main">
            <a:pPr algn="l">
              <a:defRPr sz="1950" b="0">
                <a:solidFill>
                  <a:srgbClr val="1E3348"/>
                </a:solidFill>
                <a:latin typeface="Nimbus Sans"/>
                <a:ea typeface="Nimbus Sans"/>
                <a:cs typeface="Nimbus Sans"/>
              </a:defRPr>
            </a:pPr>
            <a:r>
              <a:rPr sz="1950" b="0">
                <a:solidFill>
                  <a:srgbClr val="1E3348"/>
                </a:solidFill>
                <a:latin typeface="Nimbus Sans"/>
                <a:ea typeface="Nimbus Sans"/>
                <a:cs typeface="Nimbus Sans"/>
              </a:rPr>
              <a:t>Lower-to-medium density</a:t>
            </a:r>
          </a:p>
          <a:p xmlns:a="http://schemas.openxmlformats.org/drawingml/2006/main">
            <a:pPr algn="l">
              <a:defRPr sz="1950" b="0">
                <a:solidFill>
                  <a:srgbClr val="1E3348"/>
                </a:solidFill>
                <a:latin typeface="Nimbus Sans"/>
                <a:ea typeface="Nimbus Sans"/>
                <a:cs typeface="Nimbus Sans"/>
              </a:defRPr>
            </a:pPr>
            <a:r>
              <a:rPr sz="1950" b="0">
                <a:solidFill>
                  <a:srgbClr val="1E3348"/>
                </a:solidFill>
                <a:latin typeface="Nimbus Sans"/>
                <a:ea typeface="Nimbus Sans"/>
                <a:cs typeface="Nimbus Sans"/>
              </a:rPr>
              <a:t>9,525 illustrative homes</a:t>
            </a:r>
          </a:p>
          <a:p xmlns:a="http://schemas.openxmlformats.org/drawingml/2006/main">
            <a:pPr algn="l">
              <a:defRPr sz="1950" b="0">
                <a:solidFill>
                  <a:srgbClr val="1E3348"/>
                </a:solidFill>
                <a:latin typeface="Nimbus Sans"/>
                <a:ea typeface="Nimbus Sans"/>
                <a:cs typeface="Nimbus Sans"/>
              </a:defRPr>
            </a:pPr>
            <a:r>
              <a:rPr sz="1950" b="0">
                <a:solidFill>
                  <a:srgbClr val="1E3348"/>
                </a:solidFill>
                <a:latin typeface="Nimbus Sans"/>
                <a:ea typeface="Nimbus Sans"/>
                <a:cs typeface="Nimbus Sans"/>
              </a:rPr>
              <a:t>Compact modern Main Street</a:t>
            </a:r>
          </a:p>
        </p:txBody>
      </p:sp>
      <p:sp>
        <p:nvSpPr>
          <p:cNvPr id="7" name="">
            <a:extLst xmlns:a="http://schemas.openxmlformats.org/drawingml/2006/main">
              <a:ext uri="{FF2B5EF4-FFF2-40B4-BE49-F238E27FC236}">
                <a16:creationId xmlns:a16="http://schemas.microsoft.com/office/drawing/2014/main" id="{3FF78946-1F4F-4B86-8F98-C50D558FCF4D}"/>
              </a:ext>
            </a:extLst>
          </p:cNvPr>
          <p:cNvSpPr>
            <a:spLocks xmlns:a="http://schemas.openxmlformats.org/drawingml/2006/main" noGrp="1"/>
          </p:cNvSpPr>
          <p:nvPr/>
        </p:nvSpPr>
        <p:spPr>
          <a:xfrm xmlns:a="http://schemas.openxmlformats.org/drawingml/2006/main">
            <a:off x="6381750" y="1619250"/>
            <a:ext cx="4286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PLAN 2</a:t>
            </a:r>
          </a:p>
        </p:txBody>
      </p:sp>
      <p:sp>
        <p:nvSpPr>
          <p:cNvPr id="8" name="">
            <a:extLst xmlns:a="http://schemas.openxmlformats.org/drawingml/2006/main">
              <a:ext uri="{FF2B5EF4-FFF2-40B4-BE49-F238E27FC236}">
                <a16:creationId xmlns:a16="http://schemas.microsoft.com/office/drawing/2014/main" id="{AE6FD4F0-8578-4E7F-951F-2A4FCABF4E21}"/>
              </a:ext>
            </a:extLst>
          </p:cNvPr>
          <p:cNvSpPr>
            <a:spLocks xmlns:a="http://schemas.openxmlformats.org/drawingml/2006/main" noGrp="1"/>
          </p:cNvSpPr>
          <p:nvPr/>
        </p:nvSpPr>
        <p:spPr>
          <a:xfrm xmlns:a="http://schemas.openxmlformats.org/drawingml/2006/main">
            <a:off x="6381750" y="1952625"/>
            <a:ext cx="47625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4200" b="1">
                <a:solidFill>
                  <a:srgbClr val="17283D"/>
                </a:solidFill>
                <a:latin typeface="Nimbus Sans"/>
                <a:ea typeface="Nimbus Sans"/>
                <a:cs typeface="Nimbus Sans"/>
              </a:defRPr>
            </a:defPPr>
            <a:lvl1pPr algn="l">
              <a:defRPr sz="4200" b="1">
                <a:solidFill>
                  <a:srgbClr val="17283D"/>
                </a:solidFill>
                <a:latin typeface="Nimbus Sans"/>
                <a:ea typeface="Nimbus Sans"/>
                <a:cs typeface="Nimbus Sans"/>
              </a:defRPr>
            </a:lvl1pPr>
            <a:lvl2pPr algn="l">
              <a:defRPr sz="4200" b="1">
                <a:solidFill>
                  <a:srgbClr val="17283D"/>
                </a:solidFill>
                <a:latin typeface="Nimbus Sans"/>
                <a:ea typeface="Nimbus Sans"/>
                <a:cs typeface="Nimbus Sans"/>
              </a:defRPr>
            </a:lvl2pPr>
            <a:lvl3pPr algn="l">
              <a:defRPr sz="4200" b="1">
                <a:solidFill>
                  <a:srgbClr val="17283D"/>
                </a:solidFill>
                <a:latin typeface="Nimbus Sans"/>
                <a:ea typeface="Nimbus Sans"/>
                <a:cs typeface="Nimbus Sans"/>
              </a:defRPr>
            </a:lvl3pPr>
            <a:lvl4pPr algn="l">
              <a:defRPr sz="4200" b="1">
                <a:solidFill>
                  <a:srgbClr val="17283D"/>
                </a:solidFill>
                <a:latin typeface="Nimbus Sans"/>
                <a:ea typeface="Nimbus Sans"/>
                <a:cs typeface="Nimbus Sans"/>
              </a:defRPr>
            </a:lvl4pPr>
            <a:lvl5pPr algn="l">
              <a:defRPr sz="4200" b="1">
                <a:solidFill>
                  <a:srgbClr val="17283D"/>
                </a:solidFill>
                <a:latin typeface="Nimbus Sans"/>
                <a:ea typeface="Nimbus Sans"/>
                <a:cs typeface="Nimbus Sans"/>
              </a:defRPr>
            </a:lvl5pPr>
            <a:lvl6pPr algn="l">
              <a:defRPr sz="4200" b="1">
                <a:solidFill>
                  <a:srgbClr val="17283D"/>
                </a:solidFill>
                <a:latin typeface="Nimbus Sans"/>
                <a:ea typeface="Nimbus Sans"/>
                <a:cs typeface="Nimbus Sans"/>
              </a:defRPr>
            </a:lvl6pPr>
            <a:lvl7pPr algn="l">
              <a:defRPr sz="4200" b="1">
                <a:solidFill>
                  <a:srgbClr val="17283D"/>
                </a:solidFill>
                <a:latin typeface="Nimbus Sans"/>
                <a:ea typeface="Nimbus Sans"/>
                <a:cs typeface="Nimbus Sans"/>
              </a:defRPr>
            </a:lvl7pPr>
            <a:lvl8pPr algn="l">
              <a:defRPr sz="4200" b="1">
                <a:solidFill>
                  <a:srgbClr val="17283D"/>
                </a:solidFill>
                <a:latin typeface="Nimbus Sans"/>
                <a:ea typeface="Nimbus Sans"/>
                <a:cs typeface="Nimbus Sans"/>
              </a:defRPr>
            </a:lvl8pPr>
            <a:lvl9pPr algn="l">
              <a:defRPr sz="4200" b="1">
                <a:solidFill>
                  <a:srgbClr val="17283D"/>
                </a:solidFill>
                <a:latin typeface="Nimbus Sans"/>
                <a:ea typeface="Nimbus Sans"/>
                <a:cs typeface="Nimbus Sans"/>
              </a:defRPr>
            </a:lvl9pPr>
          </a:lstStyle>
          <a:p xmlns:a="http://schemas.openxmlformats.org/drawingml/2006/main">
            <a:pPr algn="l">
              <a:defRPr sz="4200" b="1">
                <a:solidFill>
                  <a:srgbClr val="17283D"/>
                </a:solidFill>
                <a:latin typeface="Nimbus Sans"/>
                <a:ea typeface="Nimbus Sans"/>
                <a:cs typeface="Nimbus Sans"/>
              </a:defRPr>
            </a:pPr>
            <a:r>
              <a:rPr sz="4200" b="1">
                <a:solidFill>
                  <a:srgbClr val="17283D"/>
                </a:solidFill>
                <a:latin typeface="Nimbus Sans"/>
                <a:ea typeface="Nimbus Sans"/>
                <a:cs typeface="Nimbus Sans"/>
              </a:rPr>
              <a:t>12 acres</a:t>
            </a:r>
          </a:p>
        </p:txBody>
      </p:sp>
      <p:sp>
        <p:nvSpPr>
          <p:cNvPr id="9" name="">
            <a:extLst xmlns:a="http://schemas.openxmlformats.org/drawingml/2006/main">
              <a:ext uri="{FF2B5EF4-FFF2-40B4-BE49-F238E27FC236}">
                <a16:creationId xmlns:a16="http://schemas.microsoft.com/office/drawing/2014/main" id="{9ECC75AA-90D5-4993-8FFC-C42E74EFA301}"/>
              </a:ext>
            </a:extLst>
          </p:cNvPr>
          <p:cNvSpPr>
            <a:spLocks xmlns:a="http://schemas.openxmlformats.org/drawingml/2006/main" noGrp="1"/>
          </p:cNvSpPr>
          <p:nvPr/>
        </p:nvSpPr>
        <p:spPr>
          <a:xfrm xmlns:a="http://schemas.openxmlformats.org/drawingml/2006/main">
            <a:off x="6381750" y="2628900"/>
            <a:ext cx="4191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0">
                <a:solidFill>
                  <a:srgbClr val="235E8E"/>
                </a:solidFill>
                <a:latin typeface="Nimbus Sans"/>
                <a:ea typeface="Nimbus Sans"/>
                <a:cs typeface="Nimbus Sans"/>
              </a:defRPr>
            </a:defPPr>
            <a:lvl1pPr algn="l">
              <a:defRPr sz="2100" b="0">
                <a:solidFill>
                  <a:srgbClr val="235E8E"/>
                </a:solidFill>
                <a:latin typeface="Nimbus Sans"/>
                <a:ea typeface="Nimbus Sans"/>
                <a:cs typeface="Nimbus Sans"/>
              </a:defRPr>
            </a:lvl1pPr>
            <a:lvl2pPr algn="l">
              <a:defRPr sz="2100" b="0">
                <a:solidFill>
                  <a:srgbClr val="235E8E"/>
                </a:solidFill>
                <a:latin typeface="Nimbus Sans"/>
                <a:ea typeface="Nimbus Sans"/>
                <a:cs typeface="Nimbus Sans"/>
              </a:defRPr>
            </a:lvl2pPr>
            <a:lvl3pPr algn="l">
              <a:defRPr sz="2100" b="0">
                <a:solidFill>
                  <a:srgbClr val="235E8E"/>
                </a:solidFill>
                <a:latin typeface="Nimbus Sans"/>
                <a:ea typeface="Nimbus Sans"/>
                <a:cs typeface="Nimbus Sans"/>
              </a:defRPr>
            </a:lvl3pPr>
            <a:lvl4pPr algn="l">
              <a:defRPr sz="2100" b="0">
                <a:solidFill>
                  <a:srgbClr val="235E8E"/>
                </a:solidFill>
                <a:latin typeface="Nimbus Sans"/>
                <a:ea typeface="Nimbus Sans"/>
                <a:cs typeface="Nimbus Sans"/>
              </a:defRPr>
            </a:lvl4pPr>
            <a:lvl5pPr algn="l">
              <a:defRPr sz="2100" b="0">
                <a:solidFill>
                  <a:srgbClr val="235E8E"/>
                </a:solidFill>
                <a:latin typeface="Nimbus Sans"/>
                <a:ea typeface="Nimbus Sans"/>
                <a:cs typeface="Nimbus Sans"/>
              </a:defRPr>
            </a:lvl5pPr>
            <a:lvl6pPr algn="l">
              <a:defRPr sz="2100" b="0">
                <a:solidFill>
                  <a:srgbClr val="235E8E"/>
                </a:solidFill>
                <a:latin typeface="Nimbus Sans"/>
                <a:ea typeface="Nimbus Sans"/>
                <a:cs typeface="Nimbus Sans"/>
              </a:defRPr>
            </a:lvl6pPr>
            <a:lvl7pPr algn="l">
              <a:defRPr sz="2100" b="0">
                <a:solidFill>
                  <a:srgbClr val="235E8E"/>
                </a:solidFill>
                <a:latin typeface="Nimbus Sans"/>
                <a:ea typeface="Nimbus Sans"/>
                <a:cs typeface="Nimbus Sans"/>
              </a:defRPr>
            </a:lvl7pPr>
            <a:lvl8pPr algn="l">
              <a:defRPr sz="2100" b="0">
                <a:solidFill>
                  <a:srgbClr val="235E8E"/>
                </a:solidFill>
                <a:latin typeface="Nimbus Sans"/>
                <a:ea typeface="Nimbus Sans"/>
                <a:cs typeface="Nimbus Sans"/>
              </a:defRPr>
            </a:lvl8pPr>
            <a:lvl9pPr algn="l">
              <a:defRPr sz="2100" b="0">
                <a:solidFill>
                  <a:srgbClr val="235E8E"/>
                </a:solidFill>
                <a:latin typeface="Nimbus Sans"/>
                <a:ea typeface="Nimbus Sans"/>
                <a:cs typeface="Nimbus Sans"/>
              </a:defRPr>
            </a:lvl9pPr>
          </a:lstStyle>
          <a:p xmlns:a="http://schemas.openxmlformats.org/drawingml/2006/main">
            <a:pPr algn="l">
              <a:defRPr sz="2100" b="0">
                <a:solidFill>
                  <a:srgbClr val="235E8E"/>
                </a:solidFill>
                <a:latin typeface="Nimbus Sans"/>
                <a:ea typeface="Nimbus Sans"/>
                <a:cs typeface="Nimbus Sans"/>
              </a:defRPr>
            </a:pPr>
            <a:r>
              <a:rPr sz="2100" b="0">
                <a:solidFill>
                  <a:srgbClr val="235E8E"/>
                </a:solidFill>
                <a:latin typeface="Nimbus Sans"/>
                <a:ea typeface="Nimbus Sans"/>
                <a:cs typeface="Nimbus Sans"/>
              </a:rPr>
              <a:t>of park</a:t>
            </a:r>
          </a:p>
        </p:txBody>
      </p:sp>
      <p:sp>
        <p:nvSpPr>
          <p:cNvPr id="10" name="">
            <a:extLst xmlns:a="http://schemas.openxmlformats.org/drawingml/2006/main">
              <a:ext uri="{FF2B5EF4-FFF2-40B4-BE49-F238E27FC236}">
                <a16:creationId xmlns:a16="http://schemas.microsoft.com/office/drawing/2014/main" id="{5FDF8A70-188A-4B6D-9891-70FE66AEA26F}"/>
              </a:ext>
            </a:extLst>
          </p:cNvPr>
          <p:cNvSpPr>
            <a:spLocks xmlns:a="http://schemas.openxmlformats.org/drawingml/2006/main" noGrp="1"/>
          </p:cNvSpPr>
          <p:nvPr/>
        </p:nvSpPr>
        <p:spPr>
          <a:xfrm xmlns:a="http://schemas.openxmlformats.org/drawingml/2006/main">
            <a:off x="6381750" y="3429000"/>
            <a:ext cx="4905375"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950" b="0">
                <a:solidFill>
                  <a:srgbClr val="1E3348"/>
                </a:solidFill>
                <a:latin typeface="Nimbus Sans"/>
                <a:ea typeface="Nimbus Sans"/>
                <a:cs typeface="Nimbus Sans"/>
              </a:defRPr>
            </a:defPPr>
            <a:lvl1pPr algn="l">
              <a:defRPr sz="1950" b="0">
                <a:solidFill>
                  <a:srgbClr val="1E3348"/>
                </a:solidFill>
                <a:latin typeface="Nimbus Sans"/>
                <a:ea typeface="Nimbus Sans"/>
                <a:cs typeface="Nimbus Sans"/>
              </a:defRPr>
            </a:lvl1pPr>
            <a:lvl2pPr algn="l">
              <a:defRPr sz="1950" b="0">
                <a:solidFill>
                  <a:srgbClr val="1E3348"/>
                </a:solidFill>
                <a:latin typeface="Nimbus Sans"/>
                <a:ea typeface="Nimbus Sans"/>
                <a:cs typeface="Nimbus Sans"/>
              </a:defRPr>
            </a:lvl2pPr>
            <a:lvl3pPr algn="l">
              <a:defRPr sz="1950" b="0">
                <a:solidFill>
                  <a:srgbClr val="1E3348"/>
                </a:solidFill>
                <a:latin typeface="Nimbus Sans"/>
                <a:ea typeface="Nimbus Sans"/>
                <a:cs typeface="Nimbus Sans"/>
              </a:defRPr>
            </a:lvl3pPr>
            <a:lvl4pPr algn="l">
              <a:defRPr sz="1950" b="0">
                <a:solidFill>
                  <a:srgbClr val="1E3348"/>
                </a:solidFill>
                <a:latin typeface="Nimbus Sans"/>
                <a:ea typeface="Nimbus Sans"/>
                <a:cs typeface="Nimbus Sans"/>
              </a:defRPr>
            </a:lvl4pPr>
            <a:lvl5pPr algn="l">
              <a:defRPr sz="1950" b="0">
                <a:solidFill>
                  <a:srgbClr val="1E3348"/>
                </a:solidFill>
                <a:latin typeface="Nimbus Sans"/>
                <a:ea typeface="Nimbus Sans"/>
                <a:cs typeface="Nimbus Sans"/>
              </a:defRPr>
            </a:lvl5pPr>
            <a:lvl6pPr algn="l">
              <a:defRPr sz="1950" b="0">
                <a:solidFill>
                  <a:srgbClr val="1E3348"/>
                </a:solidFill>
                <a:latin typeface="Nimbus Sans"/>
                <a:ea typeface="Nimbus Sans"/>
                <a:cs typeface="Nimbus Sans"/>
              </a:defRPr>
            </a:lvl6pPr>
            <a:lvl7pPr algn="l">
              <a:defRPr sz="1950" b="0">
                <a:solidFill>
                  <a:srgbClr val="1E3348"/>
                </a:solidFill>
                <a:latin typeface="Nimbus Sans"/>
                <a:ea typeface="Nimbus Sans"/>
                <a:cs typeface="Nimbus Sans"/>
              </a:defRPr>
            </a:lvl7pPr>
            <a:lvl8pPr algn="l">
              <a:defRPr sz="1950" b="0">
                <a:solidFill>
                  <a:srgbClr val="1E3348"/>
                </a:solidFill>
                <a:latin typeface="Nimbus Sans"/>
                <a:ea typeface="Nimbus Sans"/>
                <a:cs typeface="Nimbus Sans"/>
              </a:defRPr>
            </a:lvl8pPr>
            <a:lvl9pPr algn="l">
              <a:defRPr sz="1950" b="0">
                <a:solidFill>
                  <a:srgbClr val="1E3348"/>
                </a:solidFill>
                <a:latin typeface="Nimbus Sans"/>
                <a:ea typeface="Nimbus Sans"/>
                <a:cs typeface="Nimbus Sans"/>
              </a:defRPr>
            </a:lvl9pPr>
          </a:lstStyle>
          <a:p xmlns:a="http://schemas.openxmlformats.org/drawingml/2006/main">
            <a:pPr algn="l">
              <a:defRPr sz="1950" b="0">
                <a:solidFill>
                  <a:srgbClr val="1E3348"/>
                </a:solidFill>
                <a:latin typeface="Nimbus Sans"/>
                <a:ea typeface="Nimbus Sans"/>
                <a:cs typeface="Nimbus Sans"/>
              </a:defRPr>
            </a:pPr>
            <a:r>
              <a:rPr sz="1950" b="0">
                <a:solidFill>
                  <a:srgbClr val="1E3348"/>
                </a:solidFill>
                <a:latin typeface="Nimbus Sans"/>
                <a:ea typeface="Nimbus Sans"/>
                <a:cs typeface="Nimbus Sans"/>
              </a:rPr>
              <a:t>Medium-to-higher density</a:t>
            </a:r>
          </a:p>
          <a:p xmlns:a="http://schemas.openxmlformats.org/drawingml/2006/main">
            <a:pPr algn="l">
              <a:defRPr sz="1950" b="0">
                <a:solidFill>
                  <a:srgbClr val="1E3348"/>
                </a:solidFill>
                <a:latin typeface="Nimbus Sans"/>
                <a:ea typeface="Nimbus Sans"/>
                <a:cs typeface="Nimbus Sans"/>
              </a:defRPr>
            </a:pPr>
            <a:r>
              <a:rPr sz="1950" b="0">
                <a:solidFill>
                  <a:srgbClr val="1E3348"/>
                </a:solidFill>
                <a:latin typeface="Nimbus Sans"/>
                <a:ea typeface="Nimbus Sans"/>
                <a:cs typeface="Nimbus Sans"/>
              </a:rPr>
              <a:t>14,500 illustrative homes</a:t>
            </a:r>
          </a:p>
          <a:p xmlns:a="http://schemas.openxmlformats.org/drawingml/2006/main">
            <a:pPr algn="l">
              <a:defRPr sz="1950" b="0">
                <a:solidFill>
                  <a:srgbClr val="1E3348"/>
                </a:solidFill>
                <a:latin typeface="Nimbus Sans"/>
                <a:ea typeface="Nimbus Sans"/>
                <a:cs typeface="Nimbus Sans"/>
              </a:defRPr>
            </a:pPr>
            <a:r>
              <a:rPr sz="1950" b="0">
                <a:solidFill>
                  <a:srgbClr val="1E3348"/>
                </a:solidFill>
                <a:latin typeface="Nimbus Sans"/>
                <a:ea typeface="Nimbus Sans"/>
                <a:cs typeface="Nimbus Sans"/>
              </a:rPr>
              <a:t>Same restrained retail program</a:t>
            </a:r>
          </a:p>
        </p:txBody>
      </p:sp>
      <p:sp>
        <p:nvSpPr>
          <p:cNvPr id="11" name="">
            <a:extLst xmlns:a="http://schemas.openxmlformats.org/drawingml/2006/main">
              <a:ext uri="{FF2B5EF4-FFF2-40B4-BE49-F238E27FC236}">
                <a16:creationId xmlns:a16="http://schemas.microsoft.com/office/drawing/2014/main" id="{020BAFCF-2494-4928-9719-3F1872FCF321}"/>
              </a:ext>
            </a:extLst>
          </p:cNvPr>
          <p:cNvSpPr>
            <a:spLocks xmlns:a="http://schemas.openxmlformats.org/drawingml/2006/main" noGrp="1"/>
          </p:cNvSpPr>
          <p:nvPr/>
        </p:nvSpPr>
        <p:spPr>
          <a:xfrm xmlns:a="http://schemas.openxmlformats.org/drawingml/2006/main">
            <a:off x="714375" y="5810250"/>
            <a:ext cx="10382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425" b="0">
                <a:solidFill>
                  <a:srgbClr val="5E7182"/>
                </a:solidFill>
                <a:latin typeface="Nimbus Sans"/>
                <a:ea typeface="Nimbus Sans"/>
                <a:cs typeface="Nimbus Sans"/>
              </a:defRPr>
            </a:defPPr>
            <a:lvl1pPr algn="l">
              <a:defRPr sz="1425" b="0">
                <a:solidFill>
                  <a:srgbClr val="5E7182"/>
                </a:solidFill>
                <a:latin typeface="Nimbus Sans"/>
                <a:ea typeface="Nimbus Sans"/>
                <a:cs typeface="Nimbus Sans"/>
              </a:defRPr>
            </a:lvl1pPr>
            <a:lvl2pPr algn="l">
              <a:defRPr sz="1425" b="0">
                <a:solidFill>
                  <a:srgbClr val="5E7182"/>
                </a:solidFill>
                <a:latin typeface="Nimbus Sans"/>
                <a:ea typeface="Nimbus Sans"/>
                <a:cs typeface="Nimbus Sans"/>
              </a:defRPr>
            </a:lvl2pPr>
            <a:lvl3pPr algn="l">
              <a:defRPr sz="1425" b="0">
                <a:solidFill>
                  <a:srgbClr val="5E7182"/>
                </a:solidFill>
                <a:latin typeface="Nimbus Sans"/>
                <a:ea typeface="Nimbus Sans"/>
                <a:cs typeface="Nimbus Sans"/>
              </a:defRPr>
            </a:lvl3pPr>
            <a:lvl4pPr algn="l">
              <a:defRPr sz="1425" b="0">
                <a:solidFill>
                  <a:srgbClr val="5E7182"/>
                </a:solidFill>
                <a:latin typeface="Nimbus Sans"/>
                <a:ea typeface="Nimbus Sans"/>
                <a:cs typeface="Nimbus Sans"/>
              </a:defRPr>
            </a:lvl4pPr>
            <a:lvl5pPr algn="l">
              <a:defRPr sz="1425" b="0">
                <a:solidFill>
                  <a:srgbClr val="5E7182"/>
                </a:solidFill>
                <a:latin typeface="Nimbus Sans"/>
                <a:ea typeface="Nimbus Sans"/>
                <a:cs typeface="Nimbus Sans"/>
              </a:defRPr>
            </a:lvl5pPr>
            <a:lvl6pPr algn="l">
              <a:defRPr sz="1425" b="0">
                <a:solidFill>
                  <a:srgbClr val="5E7182"/>
                </a:solidFill>
                <a:latin typeface="Nimbus Sans"/>
                <a:ea typeface="Nimbus Sans"/>
                <a:cs typeface="Nimbus Sans"/>
              </a:defRPr>
            </a:lvl6pPr>
            <a:lvl7pPr algn="l">
              <a:defRPr sz="1425" b="0">
                <a:solidFill>
                  <a:srgbClr val="5E7182"/>
                </a:solidFill>
                <a:latin typeface="Nimbus Sans"/>
                <a:ea typeface="Nimbus Sans"/>
                <a:cs typeface="Nimbus Sans"/>
              </a:defRPr>
            </a:lvl7pPr>
            <a:lvl8pPr algn="l">
              <a:defRPr sz="1425" b="0">
                <a:solidFill>
                  <a:srgbClr val="5E7182"/>
                </a:solidFill>
                <a:latin typeface="Nimbus Sans"/>
                <a:ea typeface="Nimbus Sans"/>
                <a:cs typeface="Nimbus Sans"/>
              </a:defRPr>
            </a:lvl8pPr>
            <a:lvl9pPr algn="l">
              <a:defRPr sz="1425" b="0">
                <a:solidFill>
                  <a:srgbClr val="5E7182"/>
                </a:solidFill>
                <a:latin typeface="Nimbus Sans"/>
                <a:ea typeface="Nimbus Sans"/>
                <a:cs typeface="Nimbus Sans"/>
              </a:defRPr>
            </a:lvl9pPr>
          </a:lstStyle>
          <a:p xmlns:a="http://schemas.openxmlformats.org/drawingml/2006/main">
            <a:pPr algn="l">
              <a:defRPr sz="1425" b="0">
                <a:solidFill>
                  <a:srgbClr val="5E7182"/>
                </a:solidFill>
                <a:latin typeface="Nimbus Sans"/>
                <a:ea typeface="Nimbus Sans"/>
                <a:cs typeface="Nimbus Sans"/>
              </a:defRPr>
            </a:pPr>
            <a:r>
              <a:rPr sz="1425" b="0">
                <a:solidFill>
                  <a:srgbClr val="5E7182"/>
                </a:solidFill>
                <a:latin typeface="Nimbus Sans"/>
                <a:ea typeface="Nimbus Sans"/>
                <a:cs typeface="Nimbus Sans"/>
              </a:rPr>
              <a:t>Voters select a complete plan with housing mix, park design, construction price, and annual City cash schedule.</a:t>
            </a:r>
          </a:p>
        </p:txBody>
      </p:sp>
    </p:spTree>
    <p:extLst>
      <p:ext uri="{BB962C8B-B14F-4D97-AF65-F5344CB8AC3E}">
        <p14:creationId xmlns:p14="http://schemas.microsoft.com/office/powerpoint/2010/main" val="191386102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254F4C9-4E3E-4195-989E-7B6D9EAE1330}"/>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Four-year construction case</a:t>
            </a:r>
          </a:p>
        </p:txBody>
      </p:sp>
      <p:sp>
        <p:nvSpPr>
          <p:cNvPr id="2" name="">
            <a:extLst xmlns:a="http://schemas.openxmlformats.org/drawingml/2006/main">
              <a:ext uri="{FF2B5EF4-FFF2-40B4-BE49-F238E27FC236}">
                <a16:creationId xmlns:a16="http://schemas.microsoft.com/office/drawing/2014/main" id="{A97B6E73-85EC-4B8D-9C7B-A626DEC27FEB}"/>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04</a:t>
            </a:r>
          </a:p>
        </p:txBody>
      </p:sp>
      <p:sp>
        <p:nvSpPr>
          <p:cNvPr id="3" name="">
            <a:extLst xmlns:a="http://schemas.openxmlformats.org/drawingml/2006/main">
              <a:ext uri="{FF2B5EF4-FFF2-40B4-BE49-F238E27FC236}">
                <a16:creationId xmlns:a16="http://schemas.microsoft.com/office/drawing/2014/main" id="{1E0AB6F8-229A-4583-B540-F5DD86B00602}"/>
              </a:ext>
            </a:extLst>
          </p:cNvPr>
          <p:cNvSpPr>
            <a:spLocks xmlns:a="http://schemas.openxmlformats.org/drawingml/2006/main" noGrp="1"/>
          </p:cNvSpPr>
          <p:nvPr/>
        </p:nvSpPr>
        <p:spPr>
          <a:xfrm xmlns:a="http://schemas.openxmlformats.org/drawingml/2006/main">
            <a:off x="666750" y="1695450"/>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YEAR 1</a:t>
            </a:r>
          </a:p>
        </p:txBody>
      </p:sp>
      <p:sp>
        <p:nvSpPr>
          <p:cNvPr id="4" name="">
            <a:extLst xmlns:a="http://schemas.openxmlformats.org/drawingml/2006/main">
              <a:ext uri="{FF2B5EF4-FFF2-40B4-BE49-F238E27FC236}">
                <a16:creationId xmlns:a16="http://schemas.microsoft.com/office/drawing/2014/main" id="{1D0B2CA9-0456-4E3C-AEFE-693D56220223}"/>
              </a:ext>
            </a:extLst>
          </p:cNvPr>
          <p:cNvSpPr>
            <a:spLocks xmlns:a="http://schemas.openxmlformats.org/drawingml/2006/main" noGrp="1"/>
          </p:cNvSpPr>
          <p:nvPr/>
        </p:nvSpPr>
        <p:spPr>
          <a:xfrm xmlns:a="http://schemas.openxmlformats.org/drawingml/2006/main">
            <a:off x="666750" y="2333625"/>
            <a:ext cx="2571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1">
                <a:solidFill>
                  <a:srgbClr val="17283D"/>
                </a:solidFill>
                <a:latin typeface="Nimbus Sans"/>
                <a:ea typeface="Nimbus Sans"/>
                <a:cs typeface="Nimbus Sans"/>
              </a:defRPr>
            </a:defPPr>
            <a:lvl1pPr algn="l">
              <a:defRPr sz="2100" b="1">
                <a:solidFill>
                  <a:srgbClr val="17283D"/>
                </a:solidFill>
                <a:latin typeface="Nimbus Sans"/>
                <a:ea typeface="Nimbus Sans"/>
                <a:cs typeface="Nimbus Sans"/>
              </a:defRPr>
            </a:lvl1pPr>
            <a:lvl2pPr algn="l">
              <a:defRPr sz="2100" b="1">
                <a:solidFill>
                  <a:srgbClr val="17283D"/>
                </a:solidFill>
                <a:latin typeface="Nimbus Sans"/>
                <a:ea typeface="Nimbus Sans"/>
                <a:cs typeface="Nimbus Sans"/>
              </a:defRPr>
            </a:lvl2pPr>
            <a:lvl3pPr algn="l">
              <a:defRPr sz="2100" b="1">
                <a:solidFill>
                  <a:srgbClr val="17283D"/>
                </a:solidFill>
                <a:latin typeface="Nimbus Sans"/>
                <a:ea typeface="Nimbus Sans"/>
                <a:cs typeface="Nimbus Sans"/>
              </a:defRPr>
            </a:lvl3pPr>
            <a:lvl4pPr algn="l">
              <a:defRPr sz="2100" b="1">
                <a:solidFill>
                  <a:srgbClr val="17283D"/>
                </a:solidFill>
                <a:latin typeface="Nimbus Sans"/>
                <a:ea typeface="Nimbus Sans"/>
                <a:cs typeface="Nimbus Sans"/>
              </a:defRPr>
            </a:lvl4pPr>
            <a:lvl5pPr algn="l">
              <a:defRPr sz="2100" b="1">
                <a:solidFill>
                  <a:srgbClr val="17283D"/>
                </a:solidFill>
                <a:latin typeface="Nimbus Sans"/>
                <a:ea typeface="Nimbus Sans"/>
                <a:cs typeface="Nimbus Sans"/>
              </a:defRPr>
            </a:lvl5pPr>
            <a:lvl6pPr algn="l">
              <a:defRPr sz="2100" b="1">
                <a:solidFill>
                  <a:srgbClr val="17283D"/>
                </a:solidFill>
                <a:latin typeface="Nimbus Sans"/>
                <a:ea typeface="Nimbus Sans"/>
                <a:cs typeface="Nimbus Sans"/>
              </a:defRPr>
            </a:lvl6pPr>
            <a:lvl7pPr algn="l">
              <a:defRPr sz="2100" b="1">
                <a:solidFill>
                  <a:srgbClr val="17283D"/>
                </a:solidFill>
                <a:latin typeface="Nimbus Sans"/>
                <a:ea typeface="Nimbus Sans"/>
                <a:cs typeface="Nimbus Sans"/>
              </a:defRPr>
            </a:lvl7pPr>
            <a:lvl8pPr algn="l">
              <a:defRPr sz="2100" b="1">
                <a:solidFill>
                  <a:srgbClr val="17283D"/>
                </a:solidFill>
                <a:latin typeface="Nimbus Sans"/>
                <a:ea typeface="Nimbus Sans"/>
                <a:cs typeface="Nimbus Sans"/>
              </a:defRPr>
            </a:lvl8pPr>
            <a:lvl9pPr algn="l">
              <a:defRPr sz="2100" b="1">
                <a:solidFill>
                  <a:srgbClr val="17283D"/>
                </a:solidFill>
                <a:latin typeface="Nimbus Sans"/>
                <a:ea typeface="Nimbus Sans"/>
                <a:cs typeface="Nimbus Sans"/>
              </a:defRPr>
            </a:lvl9pPr>
          </a:lstStyle>
          <a:p xmlns:a="http://schemas.openxmlformats.org/drawingml/2006/main">
            <a:pPr algn="l">
              <a:defRPr sz="2100" b="1">
                <a:solidFill>
                  <a:srgbClr val="17283D"/>
                </a:solidFill>
                <a:latin typeface="Nimbus Sans"/>
                <a:ea typeface="Nimbus Sans"/>
                <a:cs typeface="Nimbus Sans"/>
              </a:defRPr>
            </a:pPr>
            <a:r>
              <a:rPr sz="2100" b="1">
                <a:solidFill>
                  <a:srgbClr val="17283D"/>
                </a:solidFill>
                <a:latin typeface="Nimbus Sans"/>
                <a:ea typeface="Nimbus Sans"/>
                <a:cs typeface="Nimbus Sans"/>
              </a:rPr>
              <a:t>Site work</a:t>
            </a:r>
          </a:p>
        </p:txBody>
      </p:sp>
      <p:sp>
        <p:nvSpPr>
          <p:cNvPr id="5" name="">
            <a:extLst xmlns:a="http://schemas.openxmlformats.org/drawingml/2006/main">
              <a:ext uri="{FF2B5EF4-FFF2-40B4-BE49-F238E27FC236}">
                <a16:creationId xmlns:a16="http://schemas.microsoft.com/office/drawing/2014/main" id="{7AB2BA53-01AF-4E84-ABFC-B1EC12F3EF79}"/>
              </a:ext>
            </a:extLst>
          </p:cNvPr>
          <p:cNvSpPr>
            <a:spLocks xmlns:a="http://schemas.openxmlformats.org/drawingml/2006/main" noGrp="1"/>
          </p:cNvSpPr>
          <p:nvPr/>
        </p:nvSpPr>
        <p:spPr>
          <a:xfrm xmlns:a="http://schemas.openxmlformats.org/drawingml/2006/main">
            <a:off x="666750" y="3390900"/>
            <a:ext cx="2571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235E8E"/>
                </a:solidFill>
                <a:latin typeface="Nimbus Sans"/>
                <a:ea typeface="Nimbus Sans"/>
                <a:cs typeface="Nimbus Sans"/>
              </a:defRPr>
            </a:defPPr>
            <a:lvl1pPr algn="l">
              <a:defRPr sz="2700" b="1">
                <a:solidFill>
                  <a:srgbClr val="235E8E"/>
                </a:solidFill>
                <a:latin typeface="Nimbus Sans"/>
                <a:ea typeface="Nimbus Sans"/>
                <a:cs typeface="Nimbus Sans"/>
              </a:defRPr>
            </a:lvl1pPr>
            <a:lvl2pPr algn="l">
              <a:defRPr sz="2700" b="1">
                <a:solidFill>
                  <a:srgbClr val="235E8E"/>
                </a:solidFill>
                <a:latin typeface="Nimbus Sans"/>
                <a:ea typeface="Nimbus Sans"/>
                <a:cs typeface="Nimbus Sans"/>
              </a:defRPr>
            </a:lvl2pPr>
            <a:lvl3pPr algn="l">
              <a:defRPr sz="2700" b="1">
                <a:solidFill>
                  <a:srgbClr val="235E8E"/>
                </a:solidFill>
                <a:latin typeface="Nimbus Sans"/>
                <a:ea typeface="Nimbus Sans"/>
                <a:cs typeface="Nimbus Sans"/>
              </a:defRPr>
            </a:lvl3pPr>
            <a:lvl4pPr algn="l">
              <a:defRPr sz="2700" b="1">
                <a:solidFill>
                  <a:srgbClr val="235E8E"/>
                </a:solidFill>
                <a:latin typeface="Nimbus Sans"/>
                <a:ea typeface="Nimbus Sans"/>
                <a:cs typeface="Nimbus Sans"/>
              </a:defRPr>
            </a:lvl4pPr>
            <a:lvl5pPr algn="l">
              <a:defRPr sz="2700" b="1">
                <a:solidFill>
                  <a:srgbClr val="235E8E"/>
                </a:solidFill>
                <a:latin typeface="Nimbus Sans"/>
                <a:ea typeface="Nimbus Sans"/>
                <a:cs typeface="Nimbus Sans"/>
              </a:defRPr>
            </a:lvl5pPr>
            <a:lvl6pPr algn="l">
              <a:defRPr sz="2700" b="1">
                <a:solidFill>
                  <a:srgbClr val="235E8E"/>
                </a:solidFill>
                <a:latin typeface="Nimbus Sans"/>
                <a:ea typeface="Nimbus Sans"/>
                <a:cs typeface="Nimbus Sans"/>
              </a:defRPr>
            </a:lvl6pPr>
            <a:lvl7pPr algn="l">
              <a:defRPr sz="2700" b="1">
                <a:solidFill>
                  <a:srgbClr val="235E8E"/>
                </a:solidFill>
                <a:latin typeface="Nimbus Sans"/>
                <a:ea typeface="Nimbus Sans"/>
                <a:cs typeface="Nimbus Sans"/>
              </a:defRPr>
            </a:lvl7pPr>
            <a:lvl8pPr algn="l">
              <a:defRPr sz="2700" b="1">
                <a:solidFill>
                  <a:srgbClr val="235E8E"/>
                </a:solidFill>
                <a:latin typeface="Nimbus Sans"/>
                <a:ea typeface="Nimbus Sans"/>
                <a:cs typeface="Nimbus Sans"/>
              </a:defRPr>
            </a:lvl8pPr>
            <a:lvl9pPr algn="l">
              <a:defRPr sz="2700" b="1">
                <a:solidFill>
                  <a:srgbClr val="235E8E"/>
                </a:solidFill>
                <a:latin typeface="Nimbus Sans"/>
                <a:ea typeface="Nimbus Sans"/>
                <a:cs typeface="Nimbus Sans"/>
              </a:defRPr>
            </a:lvl9pPr>
          </a:lstStyle>
          <a:p xmlns:a="http://schemas.openxmlformats.org/drawingml/2006/main">
            <a:pPr algn="l">
              <a:defRPr sz="2700" b="1">
                <a:solidFill>
                  <a:srgbClr val="235E8E"/>
                </a:solidFill>
                <a:latin typeface="Nimbus Sans"/>
                <a:ea typeface="Nimbus Sans"/>
                <a:cs typeface="Nimbus Sans"/>
              </a:defRPr>
            </a:pPr>
            <a:r>
              <a:rPr sz="2700" b="1">
                <a:solidFill>
                  <a:srgbClr val="235E8E"/>
                </a:solidFill>
                <a:latin typeface="Nimbus Sans"/>
                <a:ea typeface="Nimbus Sans"/>
                <a:cs typeface="Nimbus Sans"/>
              </a:rPr>
              <a:t>0 homes open</a:t>
            </a:r>
          </a:p>
        </p:txBody>
      </p:sp>
      <p:sp>
        <p:nvSpPr>
          <p:cNvPr id="6" name="">
            <a:extLst xmlns:a="http://schemas.openxmlformats.org/drawingml/2006/main">
              <a:ext uri="{FF2B5EF4-FFF2-40B4-BE49-F238E27FC236}">
                <a16:creationId xmlns:a16="http://schemas.microsoft.com/office/drawing/2014/main" id="{5596A026-9402-4B43-8E92-AA331485DF71}"/>
              </a:ext>
            </a:extLst>
          </p:cNvPr>
          <p:cNvSpPr>
            <a:spLocks xmlns:a="http://schemas.openxmlformats.org/drawingml/2006/main" noGrp="1"/>
          </p:cNvSpPr>
          <p:nvPr/>
        </p:nvSpPr>
        <p:spPr>
          <a:xfrm xmlns:a="http://schemas.openxmlformats.org/drawingml/2006/main">
            <a:off x="3571875" y="1695450"/>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YEAR 2</a:t>
            </a:r>
          </a:p>
        </p:txBody>
      </p:sp>
      <p:sp>
        <p:nvSpPr>
          <p:cNvPr id="7" name="">
            <a:extLst xmlns:a="http://schemas.openxmlformats.org/drawingml/2006/main">
              <a:ext uri="{FF2B5EF4-FFF2-40B4-BE49-F238E27FC236}">
                <a16:creationId xmlns:a16="http://schemas.microsoft.com/office/drawing/2014/main" id="{1B330879-C3B2-4748-B995-D3E85FE36935}"/>
              </a:ext>
            </a:extLst>
          </p:cNvPr>
          <p:cNvSpPr>
            <a:spLocks xmlns:a="http://schemas.openxmlformats.org/drawingml/2006/main" noGrp="1"/>
          </p:cNvSpPr>
          <p:nvPr/>
        </p:nvSpPr>
        <p:spPr>
          <a:xfrm xmlns:a="http://schemas.openxmlformats.org/drawingml/2006/main">
            <a:off x="3571875" y="2333625"/>
            <a:ext cx="2571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1">
                <a:solidFill>
                  <a:srgbClr val="17283D"/>
                </a:solidFill>
                <a:latin typeface="Nimbus Sans"/>
                <a:ea typeface="Nimbus Sans"/>
                <a:cs typeface="Nimbus Sans"/>
              </a:defRPr>
            </a:defPPr>
            <a:lvl1pPr algn="l">
              <a:defRPr sz="2100" b="1">
                <a:solidFill>
                  <a:srgbClr val="17283D"/>
                </a:solidFill>
                <a:latin typeface="Nimbus Sans"/>
                <a:ea typeface="Nimbus Sans"/>
                <a:cs typeface="Nimbus Sans"/>
              </a:defRPr>
            </a:lvl1pPr>
            <a:lvl2pPr algn="l">
              <a:defRPr sz="2100" b="1">
                <a:solidFill>
                  <a:srgbClr val="17283D"/>
                </a:solidFill>
                <a:latin typeface="Nimbus Sans"/>
                <a:ea typeface="Nimbus Sans"/>
                <a:cs typeface="Nimbus Sans"/>
              </a:defRPr>
            </a:lvl2pPr>
            <a:lvl3pPr algn="l">
              <a:defRPr sz="2100" b="1">
                <a:solidFill>
                  <a:srgbClr val="17283D"/>
                </a:solidFill>
                <a:latin typeface="Nimbus Sans"/>
                <a:ea typeface="Nimbus Sans"/>
                <a:cs typeface="Nimbus Sans"/>
              </a:defRPr>
            </a:lvl3pPr>
            <a:lvl4pPr algn="l">
              <a:defRPr sz="2100" b="1">
                <a:solidFill>
                  <a:srgbClr val="17283D"/>
                </a:solidFill>
                <a:latin typeface="Nimbus Sans"/>
                <a:ea typeface="Nimbus Sans"/>
                <a:cs typeface="Nimbus Sans"/>
              </a:defRPr>
            </a:lvl4pPr>
            <a:lvl5pPr algn="l">
              <a:defRPr sz="2100" b="1">
                <a:solidFill>
                  <a:srgbClr val="17283D"/>
                </a:solidFill>
                <a:latin typeface="Nimbus Sans"/>
                <a:ea typeface="Nimbus Sans"/>
                <a:cs typeface="Nimbus Sans"/>
              </a:defRPr>
            </a:lvl5pPr>
            <a:lvl6pPr algn="l">
              <a:defRPr sz="2100" b="1">
                <a:solidFill>
                  <a:srgbClr val="17283D"/>
                </a:solidFill>
                <a:latin typeface="Nimbus Sans"/>
                <a:ea typeface="Nimbus Sans"/>
                <a:cs typeface="Nimbus Sans"/>
              </a:defRPr>
            </a:lvl6pPr>
            <a:lvl7pPr algn="l">
              <a:defRPr sz="2100" b="1">
                <a:solidFill>
                  <a:srgbClr val="17283D"/>
                </a:solidFill>
                <a:latin typeface="Nimbus Sans"/>
                <a:ea typeface="Nimbus Sans"/>
                <a:cs typeface="Nimbus Sans"/>
              </a:defRPr>
            </a:lvl7pPr>
            <a:lvl8pPr algn="l">
              <a:defRPr sz="2100" b="1">
                <a:solidFill>
                  <a:srgbClr val="17283D"/>
                </a:solidFill>
                <a:latin typeface="Nimbus Sans"/>
                <a:ea typeface="Nimbus Sans"/>
                <a:cs typeface="Nimbus Sans"/>
              </a:defRPr>
            </a:lvl8pPr>
            <a:lvl9pPr algn="l">
              <a:defRPr sz="2100" b="1">
                <a:solidFill>
                  <a:srgbClr val="17283D"/>
                </a:solidFill>
                <a:latin typeface="Nimbus Sans"/>
                <a:ea typeface="Nimbus Sans"/>
                <a:cs typeface="Nimbus Sans"/>
              </a:defRPr>
            </a:lvl9pPr>
          </a:lstStyle>
          <a:p xmlns:a="http://schemas.openxmlformats.org/drawingml/2006/main">
            <a:pPr algn="l">
              <a:defRPr sz="2100" b="1">
                <a:solidFill>
                  <a:srgbClr val="17283D"/>
                </a:solidFill>
                <a:latin typeface="Nimbus Sans"/>
                <a:ea typeface="Nimbus Sans"/>
                <a:cs typeface="Nimbus Sans"/>
              </a:defRPr>
            </a:pPr>
            <a:r>
              <a:rPr sz="2100" b="1">
                <a:solidFill>
                  <a:srgbClr val="17283D"/>
                </a:solidFill>
                <a:latin typeface="Nimbus Sans"/>
                <a:ea typeface="Nimbus Sans"/>
                <a:cs typeface="Nimbus Sans"/>
              </a:rPr>
              <a:t>First homes</a:t>
            </a:r>
          </a:p>
        </p:txBody>
      </p:sp>
      <p:sp>
        <p:nvSpPr>
          <p:cNvPr id="8" name="">
            <a:extLst xmlns:a="http://schemas.openxmlformats.org/drawingml/2006/main">
              <a:ext uri="{FF2B5EF4-FFF2-40B4-BE49-F238E27FC236}">
                <a16:creationId xmlns:a16="http://schemas.microsoft.com/office/drawing/2014/main" id="{88C347DC-6E56-4117-BB83-7B2EAEAF7917}"/>
              </a:ext>
            </a:extLst>
          </p:cNvPr>
          <p:cNvSpPr>
            <a:spLocks xmlns:a="http://schemas.openxmlformats.org/drawingml/2006/main" noGrp="1"/>
          </p:cNvSpPr>
          <p:nvPr/>
        </p:nvSpPr>
        <p:spPr>
          <a:xfrm xmlns:a="http://schemas.openxmlformats.org/drawingml/2006/main">
            <a:off x="3571875" y="3390900"/>
            <a:ext cx="2571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235E8E"/>
                </a:solidFill>
                <a:latin typeface="Nimbus Sans"/>
                <a:ea typeface="Nimbus Sans"/>
                <a:cs typeface="Nimbus Sans"/>
              </a:defRPr>
            </a:defPPr>
            <a:lvl1pPr algn="l">
              <a:defRPr sz="2700" b="1">
                <a:solidFill>
                  <a:srgbClr val="235E8E"/>
                </a:solidFill>
                <a:latin typeface="Nimbus Sans"/>
                <a:ea typeface="Nimbus Sans"/>
                <a:cs typeface="Nimbus Sans"/>
              </a:defRPr>
            </a:lvl1pPr>
            <a:lvl2pPr algn="l">
              <a:defRPr sz="2700" b="1">
                <a:solidFill>
                  <a:srgbClr val="235E8E"/>
                </a:solidFill>
                <a:latin typeface="Nimbus Sans"/>
                <a:ea typeface="Nimbus Sans"/>
                <a:cs typeface="Nimbus Sans"/>
              </a:defRPr>
            </a:lvl2pPr>
            <a:lvl3pPr algn="l">
              <a:defRPr sz="2700" b="1">
                <a:solidFill>
                  <a:srgbClr val="235E8E"/>
                </a:solidFill>
                <a:latin typeface="Nimbus Sans"/>
                <a:ea typeface="Nimbus Sans"/>
                <a:cs typeface="Nimbus Sans"/>
              </a:defRPr>
            </a:lvl3pPr>
            <a:lvl4pPr algn="l">
              <a:defRPr sz="2700" b="1">
                <a:solidFill>
                  <a:srgbClr val="235E8E"/>
                </a:solidFill>
                <a:latin typeface="Nimbus Sans"/>
                <a:ea typeface="Nimbus Sans"/>
                <a:cs typeface="Nimbus Sans"/>
              </a:defRPr>
            </a:lvl4pPr>
            <a:lvl5pPr algn="l">
              <a:defRPr sz="2700" b="1">
                <a:solidFill>
                  <a:srgbClr val="235E8E"/>
                </a:solidFill>
                <a:latin typeface="Nimbus Sans"/>
                <a:ea typeface="Nimbus Sans"/>
                <a:cs typeface="Nimbus Sans"/>
              </a:defRPr>
            </a:lvl5pPr>
            <a:lvl6pPr algn="l">
              <a:defRPr sz="2700" b="1">
                <a:solidFill>
                  <a:srgbClr val="235E8E"/>
                </a:solidFill>
                <a:latin typeface="Nimbus Sans"/>
                <a:ea typeface="Nimbus Sans"/>
                <a:cs typeface="Nimbus Sans"/>
              </a:defRPr>
            </a:lvl6pPr>
            <a:lvl7pPr algn="l">
              <a:defRPr sz="2700" b="1">
                <a:solidFill>
                  <a:srgbClr val="235E8E"/>
                </a:solidFill>
                <a:latin typeface="Nimbus Sans"/>
                <a:ea typeface="Nimbus Sans"/>
                <a:cs typeface="Nimbus Sans"/>
              </a:defRPr>
            </a:lvl7pPr>
            <a:lvl8pPr algn="l">
              <a:defRPr sz="2700" b="1">
                <a:solidFill>
                  <a:srgbClr val="235E8E"/>
                </a:solidFill>
                <a:latin typeface="Nimbus Sans"/>
                <a:ea typeface="Nimbus Sans"/>
                <a:cs typeface="Nimbus Sans"/>
              </a:defRPr>
            </a:lvl8pPr>
            <a:lvl9pPr algn="l">
              <a:defRPr sz="2700" b="1">
                <a:solidFill>
                  <a:srgbClr val="235E8E"/>
                </a:solidFill>
                <a:latin typeface="Nimbus Sans"/>
                <a:ea typeface="Nimbus Sans"/>
                <a:cs typeface="Nimbus Sans"/>
              </a:defRPr>
            </a:lvl9pPr>
          </a:lstStyle>
          <a:p xmlns:a="http://schemas.openxmlformats.org/drawingml/2006/main">
            <a:pPr algn="l">
              <a:defRPr sz="2700" b="1">
                <a:solidFill>
                  <a:srgbClr val="235E8E"/>
                </a:solidFill>
                <a:latin typeface="Nimbus Sans"/>
                <a:ea typeface="Nimbus Sans"/>
                <a:cs typeface="Nimbus Sans"/>
              </a:defRPr>
            </a:pPr>
            <a:r>
              <a:rPr sz="2700" b="1">
                <a:solidFill>
                  <a:srgbClr val="235E8E"/>
                </a:solidFill>
                <a:latin typeface="Nimbus Sans"/>
                <a:ea typeface="Nimbus Sans"/>
                <a:cs typeface="Nimbus Sans"/>
              </a:rPr>
              <a:t>25% open</a:t>
            </a:r>
          </a:p>
        </p:txBody>
      </p:sp>
      <p:sp>
        <p:nvSpPr>
          <p:cNvPr id="9" name="">
            <a:extLst xmlns:a="http://schemas.openxmlformats.org/drawingml/2006/main">
              <a:ext uri="{FF2B5EF4-FFF2-40B4-BE49-F238E27FC236}">
                <a16:creationId xmlns:a16="http://schemas.microsoft.com/office/drawing/2014/main" id="{274115B0-6399-4C5A-A879-B9B28E693DEC}"/>
              </a:ext>
            </a:extLst>
          </p:cNvPr>
          <p:cNvSpPr>
            <a:spLocks xmlns:a="http://schemas.openxmlformats.org/drawingml/2006/main" noGrp="1"/>
          </p:cNvSpPr>
          <p:nvPr/>
        </p:nvSpPr>
        <p:spPr>
          <a:xfrm xmlns:a="http://schemas.openxmlformats.org/drawingml/2006/main">
            <a:off x="6477000" y="1695450"/>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YEAR 3</a:t>
            </a:r>
          </a:p>
        </p:txBody>
      </p:sp>
      <p:sp>
        <p:nvSpPr>
          <p:cNvPr id="10" name="">
            <a:extLst xmlns:a="http://schemas.openxmlformats.org/drawingml/2006/main">
              <a:ext uri="{FF2B5EF4-FFF2-40B4-BE49-F238E27FC236}">
                <a16:creationId xmlns:a16="http://schemas.microsoft.com/office/drawing/2014/main" id="{DB609D87-2EC9-4694-B1A4-E6017191628A}"/>
              </a:ext>
            </a:extLst>
          </p:cNvPr>
          <p:cNvSpPr>
            <a:spLocks xmlns:a="http://schemas.openxmlformats.org/drawingml/2006/main" noGrp="1"/>
          </p:cNvSpPr>
          <p:nvPr/>
        </p:nvSpPr>
        <p:spPr>
          <a:xfrm xmlns:a="http://schemas.openxmlformats.org/drawingml/2006/main">
            <a:off x="6477000" y="2333625"/>
            <a:ext cx="2571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1">
                <a:solidFill>
                  <a:srgbClr val="17283D"/>
                </a:solidFill>
                <a:latin typeface="Nimbus Sans"/>
                <a:ea typeface="Nimbus Sans"/>
                <a:cs typeface="Nimbus Sans"/>
              </a:defRPr>
            </a:defPPr>
            <a:lvl1pPr algn="l">
              <a:defRPr sz="2100" b="1">
                <a:solidFill>
                  <a:srgbClr val="17283D"/>
                </a:solidFill>
                <a:latin typeface="Nimbus Sans"/>
                <a:ea typeface="Nimbus Sans"/>
                <a:cs typeface="Nimbus Sans"/>
              </a:defRPr>
            </a:lvl1pPr>
            <a:lvl2pPr algn="l">
              <a:defRPr sz="2100" b="1">
                <a:solidFill>
                  <a:srgbClr val="17283D"/>
                </a:solidFill>
                <a:latin typeface="Nimbus Sans"/>
                <a:ea typeface="Nimbus Sans"/>
                <a:cs typeface="Nimbus Sans"/>
              </a:defRPr>
            </a:lvl2pPr>
            <a:lvl3pPr algn="l">
              <a:defRPr sz="2100" b="1">
                <a:solidFill>
                  <a:srgbClr val="17283D"/>
                </a:solidFill>
                <a:latin typeface="Nimbus Sans"/>
                <a:ea typeface="Nimbus Sans"/>
                <a:cs typeface="Nimbus Sans"/>
              </a:defRPr>
            </a:lvl3pPr>
            <a:lvl4pPr algn="l">
              <a:defRPr sz="2100" b="1">
                <a:solidFill>
                  <a:srgbClr val="17283D"/>
                </a:solidFill>
                <a:latin typeface="Nimbus Sans"/>
                <a:ea typeface="Nimbus Sans"/>
                <a:cs typeface="Nimbus Sans"/>
              </a:defRPr>
            </a:lvl4pPr>
            <a:lvl5pPr algn="l">
              <a:defRPr sz="2100" b="1">
                <a:solidFill>
                  <a:srgbClr val="17283D"/>
                </a:solidFill>
                <a:latin typeface="Nimbus Sans"/>
                <a:ea typeface="Nimbus Sans"/>
                <a:cs typeface="Nimbus Sans"/>
              </a:defRPr>
            </a:lvl5pPr>
            <a:lvl6pPr algn="l">
              <a:defRPr sz="2100" b="1">
                <a:solidFill>
                  <a:srgbClr val="17283D"/>
                </a:solidFill>
                <a:latin typeface="Nimbus Sans"/>
                <a:ea typeface="Nimbus Sans"/>
                <a:cs typeface="Nimbus Sans"/>
              </a:defRPr>
            </a:lvl6pPr>
            <a:lvl7pPr algn="l">
              <a:defRPr sz="2100" b="1">
                <a:solidFill>
                  <a:srgbClr val="17283D"/>
                </a:solidFill>
                <a:latin typeface="Nimbus Sans"/>
                <a:ea typeface="Nimbus Sans"/>
                <a:cs typeface="Nimbus Sans"/>
              </a:defRPr>
            </a:lvl7pPr>
            <a:lvl8pPr algn="l">
              <a:defRPr sz="2100" b="1">
                <a:solidFill>
                  <a:srgbClr val="17283D"/>
                </a:solidFill>
                <a:latin typeface="Nimbus Sans"/>
                <a:ea typeface="Nimbus Sans"/>
                <a:cs typeface="Nimbus Sans"/>
              </a:defRPr>
            </a:lvl8pPr>
            <a:lvl9pPr algn="l">
              <a:defRPr sz="2100" b="1">
                <a:solidFill>
                  <a:srgbClr val="17283D"/>
                </a:solidFill>
                <a:latin typeface="Nimbus Sans"/>
                <a:ea typeface="Nimbus Sans"/>
                <a:cs typeface="Nimbus Sans"/>
              </a:defRPr>
            </a:lvl9pPr>
          </a:lstStyle>
          <a:p xmlns:a="http://schemas.openxmlformats.org/drawingml/2006/main">
            <a:pPr algn="l">
              <a:defRPr sz="2100" b="1">
                <a:solidFill>
                  <a:srgbClr val="17283D"/>
                </a:solidFill>
                <a:latin typeface="Nimbus Sans"/>
                <a:ea typeface="Nimbus Sans"/>
                <a:cs typeface="Nimbus Sans"/>
              </a:defRPr>
            </a:pPr>
            <a:r>
              <a:rPr sz="2100" b="1">
                <a:solidFill>
                  <a:srgbClr val="17283D"/>
                </a:solidFill>
                <a:latin typeface="Nimbus Sans"/>
                <a:ea typeface="Nimbus Sans"/>
                <a:cs typeface="Nimbus Sans"/>
              </a:rPr>
              <a:t>Parallel phases</a:t>
            </a:r>
          </a:p>
        </p:txBody>
      </p:sp>
      <p:sp>
        <p:nvSpPr>
          <p:cNvPr id="11" name="">
            <a:extLst xmlns:a="http://schemas.openxmlformats.org/drawingml/2006/main">
              <a:ext uri="{FF2B5EF4-FFF2-40B4-BE49-F238E27FC236}">
                <a16:creationId xmlns:a16="http://schemas.microsoft.com/office/drawing/2014/main" id="{649D3A44-CDCE-4008-B730-34C72142B34B}"/>
              </a:ext>
            </a:extLst>
          </p:cNvPr>
          <p:cNvSpPr>
            <a:spLocks xmlns:a="http://schemas.openxmlformats.org/drawingml/2006/main" noGrp="1"/>
          </p:cNvSpPr>
          <p:nvPr/>
        </p:nvSpPr>
        <p:spPr>
          <a:xfrm xmlns:a="http://schemas.openxmlformats.org/drawingml/2006/main">
            <a:off x="6477000" y="3390900"/>
            <a:ext cx="2571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235E8E"/>
                </a:solidFill>
                <a:latin typeface="Nimbus Sans"/>
                <a:ea typeface="Nimbus Sans"/>
                <a:cs typeface="Nimbus Sans"/>
              </a:defRPr>
            </a:defPPr>
            <a:lvl1pPr algn="l">
              <a:defRPr sz="2700" b="1">
                <a:solidFill>
                  <a:srgbClr val="235E8E"/>
                </a:solidFill>
                <a:latin typeface="Nimbus Sans"/>
                <a:ea typeface="Nimbus Sans"/>
                <a:cs typeface="Nimbus Sans"/>
              </a:defRPr>
            </a:lvl1pPr>
            <a:lvl2pPr algn="l">
              <a:defRPr sz="2700" b="1">
                <a:solidFill>
                  <a:srgbClr val="235E8E"/>
                </a:solidFill>
                <a:latin typeface="Nimbus Sans"/>
                <a:ea typeface="Nimbus Sans"/>
                <a:cs typeface="Nimbus Sans"/>
              </a:defRPr>
            </a:lvl2pPr>
            <a:lvl3pPr algn="l">
              <a:defRPr sz="2700" b="1">
                <a:solidFill>
                  <a:srgbClr val="235E8E"/>
                </a:solidFill>
                <a:latin typeface="Nimbus Sans"/>
                <a:ea typeface="Nimbus Sans"/>
                <a:cs typeface="Nimbus Sans"/>
              </a:defRPr>
            </a:lvl3pPr>
            <a:lvl4pPr algn="l">
              <a:defRPr sz="2700" b="1">
                <a:solidFill>
                  <a:srgbClr val="235E8E"/>
                </a:solidFill>
                <a:latin typeface="Nimbus Sans"/>
                <a:ea typeface="Nimbus Sans"/>
                <a:cs typeface="Nimbus Sans"/>
              </a:defRPr>
            </a:lvl4pPr>
            <a:lvl5pPr algn="l">
              <a:defRPr sz="2700" b="1">
                <a:solidFill>
                  <a:srgbClr val="235E8E"/>
                </a:solidFill>
                <a:latin typeface="Nimbus Sans"/>
                <a:ea typeface="Nimbus Sans"/>
                <a:cs typeface="Nimbus Sans"/>
              </a:defRPr>
            </a:lvl5pPr>
            <a:lvl6pPr algn="l">
              <a:defRPr sz="2700" b="1">
                <a:solidFill>
                  <a:srgbClr val="235E8E"/>
                </a:solidFill>
                <a:latin typeface="Nimbus Sans"/>
                <a:ea typeface="Nimbus Sans"/>
                <a:cs typeface="Nimbus Sans"/>
              </a:defRPr>
            </a:lvl6pPr>
            <a:lvl7pPr algn="l">
              <a:defRPr sz="2700" b="1">
                <a:solidFill>
                  <a:srgbClr val="235E8E"/>
                </a:solidFill>
                <a:latin typeface="Nimbus Sans"/>
                <a:ea typeface="Nimbus Sans"/>
                <a:cs typeface="Nimbus Sans"/>
              </a:defRPr>
            </a:lvl7pPr>
            <a:lvl8pPr algn="l">
              <a:defRPr sz="2700" b="1">
                <a:solidFill>
                  <a:srgbClr val="235E8E"/>
                </a:solidFill>
                <a:latin typeface="Nimbus Sans"/>
                <a:ea typeface="Nimbus Sans"/>
                <a:cs typeface="Nimbus Sans"/>
              </a:defRPr>
            </a:lvl8pPr>
            <a:lvl9pPr algn="l">
              <a:defRPr sz="2700" b="1">
                <a:solidFill>
                  <a:srgbClr val="235E8E"/>
                </a:solidFill>
                <a:latin typeface="Nimbus Sans"/>
                <a:ea typeface="Nimbus Sans"/>
                <a:cs typeface="Nimbus Sans"/>
              </a:defRPr>
            </a:lvl9pPr>
          </a:lstStyle>
          <a:p xmlns:a="http://schemas.openxmlformats.org/drawingml/2006/main">
            <a:pPr algn="l">
              <a:defRPr sz="2700" b="1">
                <a:solidFill>
                  <a:srgbClr val="235E8E"/>
                </a:solidFill>
                <a:latin typeface="Nimbus Sans"/>
                <a:ea typeface="Nimbus Sans"/>
                <a:cs typeface="Nimbus Sans"/>
              </a:defRPr>
            </a:pPr>
            <a:r>
              <a:rPr sz="2700" b="1">
                <a:solidFill>
                  <a:srgbClr val="235E8E"/>
                </a:solidFill>
                <a:latin typeface="Nimbus Sans"/>
                <a:ea typeface="Nimbus Sans"/>
                <a:cs typeface="Nimbus Sans"/>
              </a:rPr>
              <a:t>65% open</a:t>
            </a:r>
          </a:p>
        </p:txBody>
      </p:sp>
      <p:sp>
        <p:nvSpPr>
          <p:cNvPr id="12" name="">
            <a:extLst xmlns:a="http://schemas.openxmlformats.org/drawingml/2006/main">
              <a:ext uri="{FF2B5EF4-FFF2-40B4-BE49-F238E27FC236}">
                <a16:creationId xmlns:a16="http://schemas.microsoft.com/office/drawing/2014/main" id="{7E570A3D-E23A-4228-98C6-015FD7C58D23}"/>
              </a:ext>
            </a:extLst>
          </p:cNvPr>
          <p:cNvSpPr>
            <a:spLocks xmlns:a="http://schemas.openxmlformats.org/drawingml/2006/main" noGrp="1"/>
          </p:cNvSpPr>
          <p:nvPr/>
        </p:nvSpPr>
        <p:spPr>
          <a:xfrm xmlns:a="http://schemas.openxmlformats.org/drawingml/2006/main">
            <a:off x="9382125" y="1695450"/>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YEAR 4</a:t>
            </a:r>
          </a:p>
        </p:txBody>
      </p:sp>
      <p:sp>
        <p:nvSpPr>
          <p:cNvPr id="13" name="">
            <a:extLst xmlns:a="http://schemas.openxmlformats.org/drawingml/2006/main">
              <a:ext uri="{FF2B5EF4-FFF2-40B4-BE49-F238E27FC236}">
                <a16:creationId xmlns:a16="http://schemas.microsoft.com/office/drawing/2014/main" id="{74C645A1-FCB9-4D86-A58D-DE02F16E9E25}"/>
              </a:ext>
            </a:extLst>
          </p:cNvPr>
          <p:cNvSpPr>
            <a:spLocks xmlns:a="http://schemas.openxmlformats.org/drawingml/2006/main" noGrp="1"/>
          </p:cNvSpPr>
          <p:nvPr/>
        </p:nvSpPr>
        <p:spPr>
          <a:xfrm xmlns:a="http://schemas.openxmlformats.org/drawingml/2006/main">
            <a:off x="9382125" y="2333625"/>
            <a:ext cx="2571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100" b="1">
                <a:solidFill>
                  <a:srgbClr val="17283D"/>
                </a:solidFill>
                <a:latin typeface="Nimbus Sans"/>
                <a:ea typeface="Nimbus Sans"/>
                <a:cs typeface="Nimbus Sans"/>
              </a:defRPr>
            </a:defPPr>
            <a:lvl1pPr algn="l">
              <a:defRPr sz="2100" b="1">
                <a:solidFill>
                  <a:srgbClr val="17283D"/>
                </a:solidFill>
                <a:latin typeface="Nimbus Sans"/>
                <a:ea typeface="Nimbus Sans"/>
                <a:cs typeface="Nimbus Sans"/>
              </a:defRPr>
            </a:lvl1pPr>
            <a:lvl2pPr algn="l">
              <a:defRPr sz="2100" b="1">
                <a:solidFill>
                  <a:srgbClr val="17283D"/>
                </a:solidFill>
                <a:latin typeface="Nimbus Sans"/>
                <a:ea typeface="Nimbus Sans"/>
                <a:cs typeface="Nimbus Sans"/>
              </a:defRPr>
            </a:lvl2pPr>
            <a:lvl3pPr algn="l">
              <a:defRPr sz="2100" b="1">
                <a:solidFill>
                  <a:srgbClr val="17283D"/>
                </a:solidFill>
                <a:latin typeface="Nimbus Sans"/>
                <a:ea typeface="Nimbus Sans"/>
                <a:cs typeface="Nimbus Sans"/>
              </a:defRPr>
            </a:lvl3pPr>
            <a:lvl4pPr algn="l">
              <a:defRPr sz="2100" b="1">
                <a:solidFill>
                  <a:srgbClr val="17283D"/>
                </a:solidFill>
                <a:latin typeface="Nimbus Sans"/>
                <a:ea typeface="Nimbus Sans"/>
                <a:cs typeface="Nimbus Sans"/>
              </a:defRPr>
            </a:lvl4pPr>
            <a:lvl5pPr algn="l">
              <a:defRPr sz="2100" b="1">
                <a:solidFill>
                  <a:srgbClr val="17283D"/>
                </a:solidFill>
                <a:latin typeface="Nimbus Sans"/>
                <a:ea typeface="Nimbus Sans"/>
                <a:cs typeface="Nimbus Sans"/>
              </a:defRPr>
            </a:lvl5pPr>
            <a:lvl6pPr algn="l">
              <a:defRPr sz="2100" b="1">
                <a:solidFill>
                  <a:srgbClr val="17283D"/>
                </a:solidFill>
                <a:latin typeface="Nimbus Sans"/>
                <a:ea typeface="Nimbus Sans"/>
                <a:cs typeface="Nimbus Sans"/>
              </a:defRPr>
            </a:lvl6pPr>
            <a:lvl7pPr algn="l">
              <a:defRPr sz="2100" b="1">
                <a:solidFill>
                  <a:srgbClr val="17283D"/>
                </a:solidFill>
                <a:latin typeface="Nimbus Sans"/>
                <a:ea typeface="Nimbus Sans"/>
                <a:cs typeface="Nimbus Sans"/>
              </a:defRPr>
            </a:lvl7pPr>
            <a:lvl8pPr algn="l">
              <a:defRPr sz="2100" b="1">
                <a:solidFill>
                  <a:srgbClr val="17283D"/>
                </a:solidFill>
                <a:latin typeface="Nimbus Sans"/>
                <a:ea typeface="Nimbus Sans"/>
                <a:cs typeface="Nimbus Sans"/>
              </a:defRPr>
            </a:lvl8pPr>
            <a:lvl9pPr algn="l">
              <a:defRPr sz="2100" b="1">
                <a:solidFill>
                  <a:srgbClr val="17283D"/>
                </a:solidFill>
                <a:latin typeface="Nimbus Sans"/>
                <a:ea typeface="Nimbus Sans"/>
                <a:cs typeface="Nimbus Sans"/>
              </a:defRPr>
            </a:lvl9pPr>
          </a:lstStyle>
          <a:p xmlns:a="http://schemas.openxmlformats.org/drawingml/2006/main">
            <a:pPr algn="l">
              <a:defRPr sz="2100" b="1">
                <a:solidFill>
                  <a:srgbClr val="17283D"/>
                </a:solidFill>
                <a:latin typeface="Nimbus Sans"/>
                <a:ea typeface="Nimbus Sans"/>
                <a:cs typeface="Nimbus Sans"/>
              </a:defRPr>
            </a:pPr>
            <a:r>
              <a:rPr sz="2100" b="1">
                <a:solidFill>
                  <a:srgbClr val="17283D"/>
                </a:solidFill>
                <a:latin typeface="Nimbus Sans"/>
                <a:ea typeface="Nimbus Sans"/>
                <a:cs typeface="Nimbus Sans"/>
              </a:rPr>
              <a:t>Full delivery</a:t>
            </a:r>
          </a:p>
        </p:txBody>
      </p:sp>
      <p:sp>
        <p:nvSpPr>
          <p:cNvPr id="14" name="">
            <a:extLst xmlns:a="http://schemas.openxmlformats.org/drawingml/2006/main">
              <a:ext uri="{FF2B5EF4-FFF2-40B4-BE49-F238E27FC236}">
                <a16:creationId xmlns:a16="http://schemas.microsoft.com/office/drawing/2014/main" id="{841C28C0-8444-40FB-8BF2-A20F790F5C18}"/>
              </a:ext>
            </a:extLst>
          </p:cNvPr>
          <p:cNvSpPr>
            <a:spLocks xmlns:a="http://schemas.openxmlformats.org/drawingml/2006/main" noGrp="1"/>
          </p:cNvSpPr>
          <p:nvPr/>
        </p:nvSpPr>
        <p:spPr>
          <a:xfrm xmlns:a="http://schemas.openxmlformats.org/drawingml/2006/main">
            <a:off x="9382125" y="3390900"/>
            <a:ext cx="2571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235E8E"/>
                </a:solidFill>
                <a:latin typeface="Nimbus Sans"/>
                <a:ea typeface="Nimbus Sans"/>
                <a:cs typeface="Nimbus Sans"/>
              </a:defRPr>
            </a:defPPr>
            <a:lvl1pPr algn="l">
              <a:defRPr sz="2700" b="1">
                <a:solidFill>
                  <a:srgbClr val="235E8E"/>
                </a:solidFill>
                <a:latin typeface="Nimbus Sans"/>
                <a:ea typeface="Nimbus Sans"/>
                <a:cs typeface="Nimbus Sans"/>
              </a:defRPr>
            </a:lvl1pPr>
            <a:lvl2pPr algn="l">
              <a:defRPr sz="2700" b="1">
                <a:solidFill>
                  <a:srgbClr val="235E8E"/>
                </a:solidFill>
                <a:latin typeface="Nimbus Sans"/>
                <a:ea typeface="Nimbus Sans"/>
                <a:cs typeface="Nimbus Sans"/>
              </a:defRPr>
            </a:lvl2pPr>
            <a:lvl3pPr algn="l">
              <a:defRPr sz="2700" b="1">
                <a:solidFill>
                  <a:srgbClr val="235E8E"/>
                </a:solidFill>
                <a:latin typeface="Nimbus Sans"/>
                <a:ea typeface="Nimbus Sans"/>
                <a:cs typeface="Nimbus Sans"/>
              </a:defRPr>
            </a:lvl3pPr>
            <a:lvl4pPr algn="l">
              <a:defRPr sz="2700" b="1">
                <a:solidFill>
                  <a:srgbClr val="235E8E"/>
                </a:solidFill>
                <a:latin typeface="Nimbus Sans"/>
                <a:ea typeface="Nimbus Sans"/>
                <a:cs typeface="Nimbus Sans"/>
              </a:defRPr>
            </a:lvl4pPr>
            <a:lvl5pPr algn="l">
              <a:defRPr sz="2700" b="1">
                <a:solidFill>
                  <a:srgbClr val="235E8E"/>
                </a:solidFill>
                <a:latin typeface="Nimbus Sans"/>
                <a:ea typeface="Nimbus Sans"/>
                <a:cs typeface="Nimbus Sans"/>
              </a:defRPr>
            </a:lvl5pPr>
            <a:lvl6pPr algn="l">
              <a:defRPr sz="2700" b="1">
                <a:solidFill>
                  <a:srgbClr val="235E8E"/>
                </a:solidFill>
                <a:latin typeface="Nimbus Sans"/>
                <a:ea typeface="Nimbus Sans"/>
                <a:cs typeface="Nimbus Sans"/>
              </a:defRPr>
            </a:lvl6pPr>
            <a:lvl7pPr algn="l">
              <a:defRPr sz="2700" b="1">
                <a:solidFill>
                  <a:srgbClr val="235E8E"/>
                </a:solidFill>
                <a:latin typeface="Nimbus Sans"/>
                <a:ea typeface="Nimbus Sans"/>
                <a:cs typeface="Nimbus Sans"/>
              </a:defRPr>
            </a:lvl7pPr>
            <a:lvl8pPr algn="l">
              <a:defRPr sz="2700" b="1">
                <a:solidFill>
                  <a:srgbClr val="235E8E"/>
                </a:solidFill>
                <a:latin typeface="Nimbus Sans"/>
                <a:ea typeface="Nimbus Sans"/>
                <a:cs typeface="Nimbus Sans"/>
              </a:defRPr>
            </a:lvl8pPr>
            <a:lvl9pPr algn="l">
              <a:defRPr sz="2700" b="1">
                <a:solidFill>
                  <a:srgbClr val="235E8E"/>
                </a:solidFill>
                <a:latin typeface="Nimbus Sans"/>
                <a:ea typeface="Nimbus Sans"/>
                <a:cs typeface="Nimbus Sans"/>
              </a:defRPr>
            </a:lvl9pPr>
          </a:lstStyle>
          <a:p xmlns:a="http://schemas.openxmlformats.org/drawingml/2006/main">
            <a:pPr algn="l">
              <a:defRPr sz="2700" b="1">
                <a:solidFill>
                  <a:srgbClr val="235E8E"/>
                </a:solidFill>
                <a:latin typeface="Nimbus Sans"/>
                <a:ea typeface="Nimbus Sans"/>
                <a:cs typeface="Nimbus Sans"/>
              </a:defRPr>
            </a:pPr>
            <a:r>
              <a:rPr sz="2700" b="1">
                <a:solidFill>
                  <a:srgbClr val="235E8E"/>
                </a:solidFill>
                <a:latin typeface="Nimbus Sans"/>
                <a:ea typeface="Nimbus Sans"/>
                <a:cs typeface="Nimbus Sans"/>
              </a:rPr>
              <a:t>100% open</a:t>
            </a:r>
          </a:p>
        </p:txBody>
      </p:sp>
      <p:sp>
        <p:nvSpPr>
          <p:cNvPr id="15" name="">
            <a:extLst xmlns:a="http://schemas.openxmlformats.org/drawingml/2006/main">
              <a:ext uri="{FF2B5EF4-FFF2-40B4-BE49-F238E27FC236}">
                <a16:creationId xmlns:a16="http://schemas.microsoft.com/office/drawing/2014/main" id="{B042FC11-4774-4936-A107-861FA94CE1F5}"/>
              </a:ext>
            </a:extLst>
          </p:cNvPr>
          <p:cNvSpPr>
            <a:spLocks xmlns:a="http://schemas.openxmlformats.org/drawingml/2006/main" noGrp="1"/>
          </p:cNvSpPr>
          <p:nvPr/>
        </p:nvSpPr>
        <p:spPr>
          <a:xfrm xmlns:a="http://schemas.openxmlformats.org/drawingml/2006/main">
            <a:off x="714375" y="5210175"/>
            <a:ext cx="1062037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E3348"/>
                </a:solidFill>
                <a:latin typeface="Nimbus Sans"/>
                <a:ea typeface="Nimbus Sans"/>
                <a:cs typeface="Nimbus Sans"/>
              </a:defRPr>
            </a:defPPr>
            <a:lvl1pPr algn="l">
              <a:defRPr sz="1800" b="0">
                <a:solidFill>
                  <a:srgbClr val="1E3348"/>
                </a:solidFill>
                <a:latin typeface="Nimbus Sans"/>
                <a:ea typeface="Nimbus Sans"/>
                <a:cs typeface="Nimbus Sans"/>
              </a:defRPr>
            </a:lvl1pPr>
            <a:lvl2pPr algn="l">
              <a:defRPr sz="1800" b="0">
                <a:solidFill>
                  <a:srgbClr val="1E3348"/>
                </a:solidFill>
                <a:latin typeface="Nimbus Sans"/>
                <a:ea typeface="Nimbus Sans"/>
                <a:cs typeface="Nimbus Sans"/>
              </a:defRPr>
            </a:lvl2pPr>
            <a:lvl3pPr algn="l">
              <a:defRPr sz="1800" b="0">
                <a:solidFill>
                  <a:srgbClr val="1E3348"/>
                </a:solidFill>
                <a:latin typeface="Nimbus Sans"/>
                <a:ea typeface="Nimbus Sans"/>
                <a:cs typeface="Nimbus Sans"/>
              </a:defRPr>
            </a:lvl3pPr>
            <a:lvl4pPr algn="l">
              <a:defRPr sz="1800" b="0">
                <a:solidFill>
                  <a:srgbClr val="1E3348"/>
                </a:solidFill>
                <a:latin typeface="Nimbus Sans"/>
                <a:ea typeface="Nimbus Sans"/>
                <a:cs typeface="Nimbus Sans"/>
              </a:defRPr>
            </a:lvl4pPr>
            <a:lvl5pPr algn="l">
              <a:defRPr sz="1800" b="0">
                <a:solidFill>
                  <a:srgbClr val="1E3348"/>
                </a:solidFill>
                <a:latin typeface="Nimbus Sans"/>
                <a:ea typeface="Nimbus Sans"/>
                <a:cs typeface="Nimbus Sans"/>
              </a:defRPr>
            </a:lvl5pPr>
            <a:lvl6pPr algn="l">
              <a:defRPr sz="1800" b="0">
                <a:solidFill>
                  <a:srgbClr val="1E3348"/>
                </a:solidFill>
                <a:latin typeface="Nimbus Sans"/>
                <a:ea typeface="Nimbus Sans"/>
                <a:cs typeface="Nimbus Sans"/>
              </a:defRPr>
            </a:lvl6pPr>
            <a:lvl7pPr algn="l">
              <a:defRPr sz="1800" b="0">
                <a:solidFill>
                  <a:srgbClr val="1E3348"/>
                </a:solidFill>
                <a:latin typeface="Nimbus Sans"/>
                <a:ea typeface="Nimbus Sans"/>
                <a:cs typeface="Nimbus Sans"/>
              </a:defRPr>
            </a:lvl7pPr>
            <a:lvl8pPr algn="l">
              <a:defRPr sz="1800" b="0">
                <a:solidFill>
                  <a:srgbClr val="1E3348"/>
                </a:solidFill>
                <a:latin typeface="Nimbus Sans"/>
                <a:ea typeface="Nimbus Sans"/>
                <a:cs typeface="Nimbus Sans"/>
              </a:defRPr>
            </a:lvl8pPr>
            <a:lvl9pPr algn="l">
              <a:defRPr sz="1800" b="0">
                <a:solidFill>
                  <a:srgbClr val="1E3348"/>
                </a:solidFill>
                <a:latin typeface="Nimbus Sans"/>
                <a:ea typeface="Nimbus Sans"/>
                <a:cs typeface="Nimbus Sans"/>
              </a:defRPr>
            </a:lvl9pPr>
          </a:lstStyle>
          <a:p xmlns:a="http://schemas.openxmlformats.org/drawingml/2006/main">
            <a:pPr algn="l">
              <a:defRPr sz="1800" b="0">
                <a:solidFill>
                  <a:srgbClr val="1E3348"/>
                </a:solidFill>
                <a:latin typeface="Nimbus Sans"/>
                <a:ea typeface="Nimbus Sans"/>
                <a:cs typeface="Nimbus Sans"/>
              </a:defRPr>
            </a:pPr>
            <a:r>
              <a:rPr sz="1800" b="0">
                <a:solidFill>
                  <a:srgbClr val="1E3348"/>
                </a:solidFill>
                <a:latin typeface="Nimbus Sans"/>
                <a:ea typeface="Nimbus Sans"/>
                <a:cs typeface="Nimbus Sans"/>
              </a:rPr>
              <a:t>This schedule begins after land-use approval, environmental review, utility planning, and a signed construction contract.</a:t>
            </a:r>
          </a:p>
        </p:txBody>
      </p:sp>
    </p:spTree>
    <p:extLst>
      <p:ext uri="{BB962C8B-B14F-4D97-AF65-F5344CB8AC3E}">
        <p14:creationId xmlns:p14="http://schemas.microsoft.com/office/powerpoint/2010/main" val="7153902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A4BC478-08FF-43EB-89C5-DD91418DF9E8}"/>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Construction budget for the 30-acre plan</a:t>
            </a:r>
          </a:p>
        </p:txBody>
      </p:sp>
      <p:sp>
        <p:nvSpPr>
          <p:cNvPr id="2" name="">
            <a:extLst xmlns:a="http://schemas.openxmlformats.org/drawingml/2006/main">
              <a:ext uri="{FF2B5EF4-FFF2-40B4-BE49-F238E27FC236}">
                <a16:creationId xmlns:a16="http://schemas.microsoft.com/office/drawing/2014/main" id="{34F6B164-D666-4434-8CF6-FF5FFA611003}"/>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05</a:t>
            </a:r>
          </a:p>
        </p:txBody>
      </p:sp>
      <p:graphicFrame>
        <p:nvGraphicFramePr>
          <p:cNvPr id="3" name="">
            <a:extLst xmlns:a="http://schemas.openxmlformats.org/drawingml/2006/main">
              <a:ext uri="{FF2B5EF4-FFF2-40B4-BE49-F238E27FC236}">
                <a16:creationId xmlns:a16="http://schemas.microsoft.com/office/drawing/2014/main" id="{98D19605-2B18-432A-B722-1079BFAA6564}"/>
              </a:ext>
            </a:extLst>
          </p:cNvPr>
          <p:cNvGraphicFramePr/>
          <p:nvPr/>
        </p:nvGraphicFramePr>
        <p:xfrm>
          <a:off xmlns:a="http://schemas.openxmlformats.org/drawingml/2006/main" x="742950" y="1485900"/>
          <a:ext xmlns:a="http://schemas.openxmlformats.org/drawingml/2006/main" cx="10096500" cy="4286250"/>
        </p:xfrm>
        <a:graphic xmlns:a="http://schemas.openxmlformats.org/drawingml/2006/main">
          <a:graphicData uri="http://schemas.openxmlformats.org/drawingml/2006/table">
            <a:tbl>
              <a:tblPr firstRow="1" bandRow="0"/>
              <a:tblGrid>
                <a:gridCol w="7143750"/>
                <a:gridCol w="2952750"/>
              </a:tblGrid>
              <a:tr h="476250">
                <a:tc>
                  <a:txBody>
                    <a:bodyPr/>
                    <a:lstStyle/>
                    <a:p>
                      <a:r>
                        <a:rPr sz="1425" b="1">
                          <a:solidFill>
                            <a:srgbClr val="FFFFFF"/>
                          </a:solidFill>
                          <a:latin typeface="Nimbus Sans"/>
                          <a:ea typeface="Nimbus Sans"/>
                          <a:cs typeface="Nimbus Sans"/>
                        </a:rPr>
                        <a:t>Component</a:t>
                      </a:r>
                    </a:p>
                  </a:txBody>
                  <a:tcPr marL="91440" marR="91440" marT="45720" marB="45720">
                    <a:lnL w="9525">
                      <a:solidFill>
                        <a:srgbClr val="D3E1EB"/>
                      </a:solidFill>
                      <a:prstDash val="solid"/>
                    </a:lnL>
                    <a:lnR w="9525">
                      <a:solidFill>
                        <a:srgbClr val="D3E1EB"/>
                      </a:solidFill>
                      <a:prstDash val="solid"/>
                    </a:lnR>
                    <a:lnT w="9525">
                      <a:solidFill>
                        <a:srgbClr val="D3E1EB"/>
                      </a:solidFill>
                      <a:prstDash val="solid"/>
                    </a:lnT>
                    <a:lnB w="9525">
                      <a:solidFill>
                        <a:srgbClr val="D3E1EB"/>
                      </a:solidFill>
                      <a:prstDash val="solid"/>
                    </a:lnB>
                    <a:solidFill>
                      <a:srgbClr val="235E8E"/>
                    </a:solidFill>
                  </a:tcPr>
                </a:tc>
                <a:tc>
                  <a:txBody>
                    <a:bodyPr/>
                    <a:lstStyle/>
                    <a:p>
                      <a:r>
                        <a:rPr sz="1425" b="1">
                          <a:solidFill>
                            <a:srgbClr val="FFFFFF"/>
                          </a:solidFill>
                          <a:latin typeface="Nimbus Sans"/>
                          <a:ea typeface="Nimbus Sans"/>
                          <a:cs typeface="Nimbus Sans"/>
                        </a:rPr>
                        <a:t>Planning amount</a:t>
                      </a:r>
                    </a:p>
                  </a:txBody>
                  <a:tcPr marL="91440" marR="91440" marT="45720" marB="45720">
                    <a:lnR w="9525">
                      <a:solidFill>
                        <a:srgbClr val="D3E1EB"/>
                      </a:solidFill>
                      <a:prstDash val="solid"/>
                    </a:lnR>
                    <a:lnT w="9525">
                      <a:solidFill>
                        <a:srgbClr val="D3E1EB"/>
                      </a:solidFill>
                      <a:prstDash val="solid"/>
                    </a:lnT>
                    <a:lnB w="9525">
                      <a:solidFill>
                        <a:srgbClr val="D3E1EB"/>
                      </a:solidFill>
                      <a:prstDash val="solid"/>
                    </a:lnB>
                    <a:solidFill>
                      <a:srgbClr val="235E8E"/>
                    </a:solidFill>
                  </a:tcPr>
                </a:tc>
              </a:tr>
              <a:tr h="476250">
                <a:tc>
                  <a:txBody>
                    <a:bodyPr/>
                    <a:lstStyle/>
                    <a:p>
                      <a:r>
                        <a:rPr sz="1500" b="0">
                          <a:solidFill>
                            <a:srgbClr val="1E3348"/>
                          </a:solidFill>
                          <a:latin typeface="Nimbus Sans"/>
                          <a:ea typeface="Nimbus Sans"/>
                          <a:cs typeface="Nimbus Sans"/>
                        </a:rPr>
                        <a:t>9,525 homes at $450,000 each</a:t>
                      </a:r>
                    </a:p>
                  </a:txBody>
                  <a:tcPr marL="91440" marR="91440" marT="45720" marB="45720">
                    <a:lnL w="9525">
                      <a:solidFill>
                        <a:srgbClr val="D3E1EB"/>
                      </a:solidFill>
                      <a:prstDash val="solid"/>
                    </a:lnL>
                    <a:lnR w="9525">
                      <a:solidFill>
                        <a:srgbClr val="D3E1EB"/>
                      </a:solidFill>
                      <a:prstDash val="solid"/>
                    </a:lnR>
                    <a:lnB w="9525">
                      <a:solidFill>
                        <a:srgbClr val="D3E1EB"/>
                      </a:solidFill>
                      <a:prstDash val="solid"/>
                    </a:lnB>
                    <a:solidFill>
                      <a:srgbClr val="FFFFFF"/>
                    </a:solidFill>
                  </a:tcPr>
                </a:tc>
                <a:tc>
                  <a:txBody>
                    <a:bodyPr/>
                    <a:lstStyle/>
                    <a:p>
                      <a:r>
                        <a:rPr sz="1500" b="0">
                          <a:solidFill>
                            <a:srgbClr val="1E3348"/>
                          </a:solidFill>
                          <a:latin typeface="Nimbus Sans"/>
                          <a:ea typeface="Nimbus Sans"/>
                          <a:cs typeface="Nimbus Sans"/>
                        </a:rPr>
                        <a:t>$4,286m</a:t>
                      </a:r>
                    </a:p>
                  </a:txBody>
                  <a:tcPr marL="91440" marR="91440" marT="45720" marB="45720">
                    <a:lnR w="9525">
                      <a:solidFill>
                        <a:srgbClr val="D3E1EB"/>
                      </a:solidFill>
                      <a:prstDash val="solid"/>
                    </a:lnR>
                    <a:lnB w="9525">
                      <a:solidFill>
                        <a:srgbClr val="D3E1EB"/>
                      </a:solidFill>
                      <a:prstDash val="solid"/>
                    </a:lnB>
                    <a:solidFill>
                      <a:srgbClr val="FFFFFF"/>
                    </a:solidFill>
                  </a:tcPr>
                </a:tc>
              </a:tr>
              <a:tr h="476250">
                <a:tc>
                  <a:txBody>
                    <a:bodyPr/>
                    <a:lstStyle/>
                    <a:p>
                      <a:r>
                        <a:rPr sz="1500" b="0">
                          <a:solidFill>
                            <a:srgbClr val="1E3348"/>
                          </a:solidFill>
                          <a:latin typeface="Nimbus Sans"/>
                          <a:ea typeface="Nimbus Sans"/>
                          <a:cs typeface="Nimbus Sans"/>
                        </a:rPr>
                        <a:t>Small Main Street retail</a:t>
                      </a:r>
                    </a:p>
                  </a:txBody>
                  <a:tcPr marL="91440" marR="91440" marT="45720" marB="45720">
                    <a:lnL w="9525">
                      <a:solidFill>
                        <a:srgbClr val="D3E1EB"/>
                      </a:solidFill>
                      <a:prstDash val="solid"/>
                    </a:lnL>
                    <a:lnR w="9525">
                      <a:solidFill>
                        <a:srgbClr val="D3E1EB"/>
                      </a:solidFill>
                      <a:prstDash val="solid"/>
                    </a:lnR>
                    <a:lnB w="9525">
                      <a:solidFill>
                        <a:srgbClr val="D3E1EB"/>
                      </a:solidFill>
                      <a:prstDash val="solid"/>
                    </a:lnB>
                    <a:solidFill>
                      <a:srgbClr val="FFFFFF"/>
                    </a:solidFill>
                  </a:tcPr>
                </a:tc>
                <a:tc>
                  <a:txBody>
                    <a:bodyPr/>
                    <a:lstStyle/>
                    <a:p>
                      <a:r>
                        <a:rPr sz="1500" b="0">
                          <a:solidFill>
                            <a:srgbClr val="1E3348"/>
                          </a:solidFill>
                          <a:latin typeface="Nimbus Sans"/>
                          <a:ea typeface="Nimbus Sans"/>
                          <a:cs typeface="Nimbus Sans"/>
                        </a:rPr>
                        <a:t>$33m</a:t>
                      </a:r>
                    </a:p>
                  </a:txBody>
                  <a:tcPr marL="91440" marR="91440" marT="45720" marB="45720">
                    <a:lnR w="9525">
                      <a:solidFill>
                        <a:srgbClr val="D3E1EB"/>
                      </a:solidFill>
                      <a:prstDash val="solid"/>
                    </a:lnR>
                    <a:lnB w="9525">
                      <a:solidFill>
                        <a:srgbClr val="D3E1EB"/>
                      </a:solidFill>
                      <a:prstDash val="solid"/>
                    </a:lnB>
                    <a:solidFill>
                      <a:srgbClr val="FFFFFF"/>
                    </a:solidFill>
                  </a:tcPr>
                </a:tc>
              </a:tr>
              <a:tr h="476250">
                <a:tc>
                  <a:txBody>
                    <a:bodyPr/>
                    <a:lstStyle/>
                    <a:p>
                      <a:r>
                        <a:rPr sz="1500" b="0">
                          <a:solidFill>
                            <a:srgbClr val="1E3348"/>
                          </a:solidFill>
                          <a:latin typeface="Nimbus Sans"/>
                          <a:ea typeface="Nimbus Sans"/>
                          <a:cs typeface="Nimbus Sans"/>
                        </a:rPr>
                        <a:t>Park and shared infrastructure</a:t>
                      </a:r>
                    </a:p>
                  </a:txBody>
                  <a:tcPr marL="91440" marR="91440" marT="45720" marB="45720">
                    <a:lnL w="9525">
                      <a:solidFill>
                        <a:srgbClr val="D3E1EB"/>
                      </a:solidFill>
                      <a:prstDash val="solid"/>
                    </a:lnL>
                    <a:lnR w="9525">
                      <a:solidFill>
                        <a:srgbClr val="D3E1EB"/>
                      </a:solidFill>
                      <a:prstDash val="solid"/>
                    </a:lnR>
                    <a:lnB w="9525">
                      <a:solidFill>
                        <a:srgbClr val="D3E1EB"/>
                      </a:solidFill>
                      <a:prstDash val="solid"/>
                    </a:lnB>
                    <a:solidFill>
                      <a:srgbClr val="FFFFFF"/>
                    </a:solidFill>
                  </a:tcPr>
                </a:tc>
                <a:tc>
                  <a:txBody>
                    <a:bodyPr/>
                    <a:lstStyle/>
                    <a:p>
                      <a:r>
                        <a:rPr sz="1500" b="0">
                          <a:solidFill>
                            <a:srgbClr val="1E3348"/>
                          </a:solidFill>
                          <a:latin typeface="Nimbus Sans"/>
                          <a:ea typeface="Nimbus Sans"/>
                          <a:cs typeface="Nimbus Sans"/>
                        </a:rPr>
                        <a:t>$350m</a:t>
                      </a:r>
                    </a:p>
                  </a:txBody>
                  <a:tcPr marL="91440" marR="91440" marT="45720" marB="45720">
                    <a:lnR w="9525">
                      <a:solidFill>
                        <a:srgbClr val="D3E1EB"/>
                      </a:solidFill>
                      <a:prstDash val="solid"/>
                    </a:lnR>
                    <a:lnB w="9525">
                      <a:solidFill>
                        <a:srgbClr val="D3E1EB"/>
                      </a:solidFill>
                      <a:prstDash val="solid"/>
                    </a:lnB>
                    <a:solidFill>
                      <a:srgbClr val="FFFFFF"/>
                    </a:solidFill>
                  </a:tcPr>
                </a:tc>
              </a:tr>
              <a:tr h="476250">
                <a:tc>
                  <a:txBody>
                    <a:bodyPr/>
                    <a:lstStyle/>
                    <a:p>
                      <a:r>
                        <a:rPr sz="1500" b="0">
                          <a:solidFill>
                            <a:srgbClr val="1E3348"/>
                          </a:solidFill>
                          <a:latin typeface="Nimbus Sans"/>
                          <a:ea typeface="Nimbus Sans"/>
                          <a:cs typeface="Nimbus Sans"/>
                        </a:rPr>
                        <a:t>District solar</a:t>
                      </a:r>
                    </a:p>
                  </a:txBody>
                  <a:tcPr marL="91440" marR="91440" marT="45720" marB="45720">
                    <a:lnL w="9525">
                      <a:solidFill>
                        <a:srgbClr val="D3E1EB"/>
                      </a:solidFill>
                      <a:prstDash val="solid"/>
                    </a:lnL>
                    <a:lnR w="9525">
                      <a:solidFill>
                        <a:srgbClr val="D3E1EB"/>
                      </a:solidFill>
                      <a:prstDash val="solid"/>
                    </a:lnR>
                    <a:lnB w="9525">
                      <a:solidFill>
                        <a:srgbClr val="D3E1EB"/>
                      </a:solidFill>
                      <a:prstDash val="solid"/>
                    </a:lnB>
                    <a:solidFill>
                      <a:srgbClr val="FFFFFF"/>
                    </a:solidFill>
                  </a:tcPr>
                </a:tc>
                <a:tc>
                  <a:txBody>
                    <a:bodyPr/>
                    <a:lstStyle/>
                    <a:p>
                      <a:r>
                        <a:rPr sz="1500" b="0">
                          <a:solidFill>
                            <a:srgbClr val="1E3348"/>
                          </a:solidFill>
                          <a:latin typeface="Nimbus Sans"/>
                          <a:ea typeface="Nimbus Sans"/>
                          <a:cs typeface="Nimbus Sans"/>
                        </a:rPr>
                        <a:t>$75m</a:t>
                      </a:r>
                    </a:p>
                  </a:txBody>
                  <a:tcPr marL="91440" marR="91440" marT="45720" marB="45720">
                    <a:lnR w="9525">
                      <a:solidFill>
                        <a:srgbClr val="D3E1EB"/>
                      </a:solidFill>
                      <a:prstDash val="solid"/>
                    </a:lnR>
                    <a:lnB w="9525">
                      <a:solidFill>
                        <a:srgbClr val="D3E1EB"/>
                      </a:solidFill>
                      <a:prstDash val="solid"/>
                    </a:lnB>
                    <a:solidFill>
                      <a:srgbClr val="FFFFFF"/>
                    </a:solidFill>
                  </a:tcPr>
                </a:tc>
              </a:tr>
              <a:tr h="476250">
                <a:tc>
                  <a:txBody>
                    <a:bodyPr/>
                    <a:lstStyle/>
                    <a:p>
                      <a:r>
                        <a:rPr sz="1500" b="0">
                          <a:solidFill>
                            <a:srgbClr val="1E3348"/>
                          </a:solidFill>
                          <a:latin typeface="Nimbus Sans"/>
                          <a:ea typeface="Nimbus Sans"/>
                          <a:cs typeface="Nimbus Sans"/>
                        </a:rPr>
                        <a:t>Subtotal</a:t>
                      </a:r>
                    </a:p>
                  </a:txBody>
                  <a:tcPr marL="91440" marR="91440" marT="45720" marB="45720">
                    <a:lnL w="9525">
                      <a:solidFill>
                        <a:srgbClr val="D3E1EB"/>
                      </a:solidFill>
                      <a:prstDash val="solid"/>
                    </a:lnL>
                    <a:lnR w="9525">
                      <a:solidFill>
                        <a:srgbClr val="D3E1EB"/>
                      </a:solidFill>
                      <a:prstDash val="solid"/>
                    </a:lnR>
                    <a:lnB w="9525">
                      <a:solidFill>
                        <a:srgbClr val="D3E1EB"/>
                      </a:solidFill>
                      <a:prstDash val="solid"/>
                    </a:lnB>
                    <a:solidFill>
                      <a:srgbClr val="FFFFFF"/>
                    </a:solidFill>
                  </a:tcPr>
                </a:tc>
                <a:tc>
                  <a:txBody>
                    <a:bodyPr/>
                    <a:lstStyle/>
                    <a:p>
                      <a:r>
                        <a:rPr sz="1500" b="0">
                          <a:solidFill>
                            <a:srgbClr val="1E3348"/>
                          </a:solidFill>
                          <a:latin typeface="Nimbus Sans"/>
                          <a:ea typeface="Nimbus Sans"/>
                          <a:cs typeface="Nimbus Sans"/>
                        </a:rPr>
                        <a:t>$4,744m</a:t>
                      </a:r>
                    </a:p>
                  </a:txBody>
                  <a:tcPr marL="91440" marR="91440" marT="45720" marB="45720">
                    <a:lnR w="9525">
                      <a:solidFill>
                        <a:srgbClr val="D3E1EB"/>
                      </a:solidFill>
                      <a:prstDash val="solid"/>
                    </a:lnR>
                    <a:lnB w="9525">
                      <a:solidFill>
                        <a:srgbClr val="D3E1EB"/>
                      </a:solidFill>
                      <a:prstDash val="solid"/>
                    </a:lnB>
                    <a:solidFill>
                      <a:srgbClr val="FFFFFF"/>
                    </a:solidFill>
                  </a:tcPr>
                </a:tc>
              </a:tr>
              <a:tr h="476250">
                <a:tc>
                  <a:txBody>
                    <a:bodyPr/>
                    <a:lstStyle/>
                    <a:p>
                      <a:r>
                        <a:rPr sz="1500" b="0">
                          <a:solidFill>
                            <a:srgbClr val="1E3348"/>
                          </a:solidFill>
                          <a:latin typeface="Nimbus Sans"/>
                          <a:ea typeface="Nimbus Sans"/>
                          <a:cs typeface="Nimbus Sans"/>
                        </a:rPr>
                        <a:t>Full 15% contingency</a:t>
                      </a:r>
                    </a:p>
                  </a:txBody>
                  <a:tcPr marL="91440" marR="91440" marT="45720" marB="45720">
                    <a:lnL w="9525">
                      <a:solidFill>
                        <a:srgbClr val="D3E1EB"/>
                      </a:solidFill>
                      <a:prstDash val="solid"/>
                    </a:lnL>
                    <a:lnR w="9525">
                      <a:solidFill>
                        <a:srgbClr val="D3E1EB"/>
                      </a:solidFill>
                      <a:prstDash val="solid"/>
                    </a:lnR>
                    <a:lnB w="9525">
                      <a:solidFill>
                        <a:srgbClr val="D3E1EB"/>
                      </a:solidFill>
                      <a:prstDash val="solid"/>
                    </a:lnB>
                    <a:solidFill>
                      <a:srgbClr val="FFFFFF"/>
                    </a:solidFill>
                  </a:tcPr>
                </a:tc>
                <a:tc>
                  <a:txBody>
                    <a:bodyPr/>
                    <a:lstStyle/>
                    <a:p>
                      <a:r>
                        <a:rPr sz="1500" b="0">
                          <a:solidFill>
                            <a:srgbClr val="1E3348"/>
                          </a:solidFill>
                          <a:latin typeface="Nimbus Sans"/>
                          <a:ea typeface="Nimbus Sans"/>
                          <a:cs typeface="Nimbus Sans"/>
                        </a:rPr>
                        <a:t>$712m</a:t>
                      </a:r>
                    </a:p>
                  </a:txBody>
                  <a:tcPr marL="91440" marR="91440" marT="45720" marB="45720">
                    <a:lnR w="9525">
                      <a:solidFill>
                        <a:srgbClr val="D3E1EB"/>
                      </a:solidFill>
                      <a:prstDash val="solid"/>
                    </a:lnR>
                    <a:lnB w="9525">
                      <a:solidFill>
                        <a:srgbClr val="D3E1EB"/>
                      </a:solidFill>
                      <a:prstDash val="solid"/>
                    </a:lnB>
                    <a:solidFill>
                      <a:srgbClr val="FFFFFF"/>
                    </a:solidFill>
                  </a:tcPr>
                </a:tc>
              </a:tr>
              <a:tr h="476250">
                <a:tc>
                  <a:txBody>
                    <a:bodyPr/>
                    <a:lstStyle/>
                    <a:p>
                      <a:r>
                        <a:rPr sz="1500" b="1">
                          <a:solidFill>
                            <a:srgbClr val="1E3348"/>
                          </a:solidFill>
                          <a:latin typeface="Nimbus Sans"/>
                          <a:ea typeface="Nimbus Sans"/>
                          <a:cs typeface="Nimbus Sans"/>
                        </a:rPr>
                        <a:t>Bond envelope</a:t>
                      </a:r>
                    </a:p>
                  </a:txBody>
                  <a:tcPr marL="91440" marR="91440" marT="45720" marB="45720">
                    <a:lnL w="9525">
                      <a:solidFill>
                        <a:srgbClr val="D3E1EB"/>
                      </a:solidFill>
                      <a:prstDash val="solid"/>
                    </a:lnL>
                    <a:lnR w="9525">
                      <a:solidFill>
                        <a:srgbClr val="D3E1EB"/>
                      </a:solidFill>
                      <a:prstDash val="solid"/>
                    </a:lnR>
                    <a:lnB w="9525">
                      <a:solidFill>
                        <a:srgbClr val="D3E1EB"/>
                      </a:solidFill>
                      <a:prstDash val="solid"/>
                    </a:lnB>
                    <a:solidFill>
                      <a:srgbClr val="E8F3F8"/>
                    </a:solidFill>
                  </a:tcPr>
                </a:tc>
                <a:tc>
                  <a:txBody>
                    <a:bodyPr/>
                    <a:lstStyle/>
                    <a:p>
                      <a:r>
                        <a:rPr sz="1500" b="1">
                          <a:solidFill>
                            <a:srgbClr val="1E3348"/>
                          </a:solidFill>
                          <a:latin typeface="Nimbus Sans"/>
                          <a:ea typeface="Nimbus Sans"/>
                          <a:cs typeface="Nimbus Sans"/>
                        </a:rPr>
                        <a:t>$5,456m</a:t>
                      </a:r>
                    </a:p>
                  </a:txBody>
                  <a:tcPr marL="91440" marR="91440" marT="45720" marB="45720">
                    <a:lnR w="9525">
                      <a:solidFill>
                        <a:srgbClr val="D3E1EB"/>
                      </a:solidFill>
                      <a:prstDash val="solid"/>
                    </a:lnR>
                    <a:lnB w="9525">
                      <a:solidFill>
                        <a:srgbClr val="D3E1EB"/>
                      </a:solidFill>
                      <a:prstDash val="solid"/>
                    </a:lnB>
                    <a:solidFill>
                      <a:srgbClr val="E8F3F8"/>
                    </a:solidFill>
                  </a:tcPr>
                </a:tc>
              </a:tr>
              <a:tr h="476250">
                <a:tc>
                  <a:txBody>
                    <a:bodyPr/>
                    <a:lstStyle/>
                    <a:p>
                      <a:r>
                        <a:rPr sz="1500" b="0">
                          <a:solidFill>
                            <a:srgbClr val="1E3348"/>
                          </a:solidFill>
                          <a:latin typeface="Nimbus Sans"/>
                          <a:ea typeface="Nimbus Sans"/>
                          <a:cs typeface="Nimbus Sans"/>
                        </a:rPr>
                        <a:t>Land acquisition</a:t>
                      </a:r>
                    </a:p>
                  </a:txBody>
                  <a:tcPr marL="91440" marR="91440" marT="45720" marB="45720">
                    <a:lnL w="9525">
                      <a:solidFill>
                        <a:srgbClr val="D3E1EB"/>
                      </a:solidFill>
                      <a:prstDash val="solid"/>
                    </a:lnL>
                    <a:lnR w="9525">
                      <a:solidFill>
                        <a:srgbClr val="D3E1EB"/>
                      </a:solidFill>
                      <a:prstDash val="solid"/>
                    </a:lnR>
                    <a:lnB w="9525">
                      <a:solidFill>
                        <a:srgbClr val="D3E1EB"/>
                      </a:solidFill>
                      <a:prstDash val="solid"/>
                    </a:lnB>
                    <a:solidFill>
                      <a:srgbClr val="FFFFFF"/>
                    </a:solidFill>
                  </a:tcPr>
                </a:tc>
                <a:tc>
                  <a:txBody>
                    <a:bodyPr/>
                    <a:lstStyle/>
                    <a:p>
                      <a:r>
                        <a:rPr sz="1500" b="0">
                          <a:solidFill>
                            <a:srgbClr val="1E3348"/>
                          </a:solidFill>
                          <a:latin typeface="Nimbus Sans"/>
                          <a:ea typeface="Nimbus Sans"/>
                          <a:cs typeface="Nimbus Sans"/>
                        </a:rPr>
                        <a:t>$0</a:t>
                      </a:r>
                    </a:p>
                  </a:txBody>
                  <a:tcPr marL="91440" marR="91440" marT="45720" marB="45720">
                    <a:lnR w="9525">
                      <a:solidFill>
                        <a:srgbClr val="D3E1EB"/>
                      </a:solidFill>
                      <a:prstDash val="solid"/>
                    </a:lnR>
                    <a:lnB w="9525">
                      <a:solidFill>
                        <a:srgbClr val="D3E1EB"/>
                      </a:solidFill>
                      <a:prstDash val="solid"/>
                    </a:lnB>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F6E046F4-1C05-439F-85F7-E275A33ED415}"/>
              </a:ext>
            </a:extLst>
          </p:cNvPr>
          <p:cNvSpPr>
            <a:spLocks xmlns:a="http://schemas.openxmlformats.org/drawingml/2006/main" noGrp="1"/>
          </p:cNvSpPr>
          <p:nvPr/>
        </p:nvSpPr>
        <p:spPr>
          <a:xfrm xmlns:a="http://schemas.openxmlformats.org/drawingml/2006/main">
            <a:off x="742950" y="595312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275" b="0">
                <a:solidFill>
                  <a:srgbClr val="5E7182"/>
                </a:solidFill>
                <a:latin typeface="Nimbus Sans"/>
                <a:ea typeface="Nimbus Sans"/>
                <a:cs typeface="Nimbus Sans"/>
              </a:defRPr>
            </a:defPPr>
            <a:lvl1pPr algn="l">
              <a:defRPr sz="1275" b="0">
                <a:solidFill>
                  <a:srgbClr val="5E7182"/>
                </a:solidFill>
                <a:latin typeface="Nimbus Sans"/>
                <a:ea typeface="Nimbus Sans"/>
                <a:cs typeface="Nimbus Sans"/>
              </a:defRPr>
            </a:lvl1pPr>
            <a:lvl2pPr algn="l">
              <a:defRPr sz="1275" b="0">
                <a:solidFill>
                  <a:srgbClr val="5E7182"/>
                </a:solidFill>
                <a:latin typeface="Nimbus Sans"/>
                <a:ea typeface="Nimbus Sans"/>
                <a:cs typeface="Nimbus Sans"/>
              </a:defRPr>
            </a:lvl2pPr>
            <a:lvl3pPr algn="l">
              <a:defRPr sz="1275" b="0">
                <a:solidFill>
                  <a:srgbClr val="5E7182"/>
                </a:solidFill>
                <a:latin typeface="Nimbus Sans"/>
                <a:ea typeface="Nimbus Sans"/>
                <a:cs typeface="Nimbus Sans"/>
              </a:defRPr>
            </a:lvl3pPr>
            <a:lvl4pPr algn="l">
              <a:defRPr sz="1275" b="0">
                <a:solidFill>
                  <a:srgbClr val="5E7182"/>
                </a:solidFill>
                <a:latin typeface="Nimbus Sans"/>
                <a:ea typeface="Nimbus Sans"/>
                <a:cs typeface="Nimbus Sans"/>
              </a:defRPr>
            </a:lvl4pPr>
            <a:lvl5pPr algn="l">
              <a:defRPr sz="1275" b="0">
                <a:solidFill>
                  <a:srgbClr val="5E7182"/>
                </a:solidFill>
                <a:latin typeface="Nimbus Sans"/>
                <a:ea typeface="Nimbus Sans"/>
                <a:cs typeface="Nimbus Sans"/>
              </a:defRPr>
            </a:lvl5pPr>
            <a:lvl6pPr algn="l">
              <a:defRPr sz="1275" b="0">
                <a:solidFill>
                  <a:srgbClr val="5E7182"/>
                </a:solidFill>
                <a:latin typeface="Nimbus Sans"/>
                <a:ea typeface="Nimbus Sans"/>
                <a:cs typeface="Nimbus Sans"/>
              </a:defRPr>
            </a:lvl6pPr>
            <a:lvl7pPr algn="l">
              <a:defRPr sz="1275" b="0">
                <a:solidFill>
                  <a:srgbClr val="5E7182"/>
                </a:solidFill>
                <a:latin typeface="Nimbus Sans"/>
                <a:ea typeface="Nimbus Sans"/>
                <a:cs typeface="Nimbus Sans"/>
              </a:defRPr>
            </a:lvl7pPr>
            <a:lvl8pPr algn="l">
              <a:defRPr sz="1275" b="0">
                <a:solidFill>
                  <a:srgbClr val="5E7182"/>
                </a:solidFill>
                <a:latin typeface="Nimbus Sans"/>
                <a:ea typeface="Nimbus Sans"/>
                <a:cs typeface="Nimbus Sans"/>
              </a:defRPr>
            </a:lvl8pPr>
            <a:lvl9pPr algn="l">
              <a:defRPr sz="1275" b="0">
                <a:solidFill>
                  <a:srgbClr val="5E7182"/>
                </a:solidFill>
                <a:latin typeface="Nimbus Sans"/>
                <a:ea typeface="Nimbus Sans"/>
                <a:cs typeface="Nimbus Sans"/>
              </a:defRPr>
            </a:lvl9pPr>
          </a:lstStyle>
          <a:p xmlns:a="http://schemas.openxmlformats.org/drawingml/2006/main">
            <a:pPr algn="l">
              <a:defRPr sz="1275" b="0">
                <a:solidFill>
                  <a:srgbClr val="5E7182"/>
                </a:solidFill>
                <a:latin typeface="Nimbus Sans"/>
                <a:ea typeface="Nimbus Sans"/>
                <a:cs typeface="Nimbus Sans"/>
              </a:defRPr>
            </a:pPr>
            <a:r>
              <a:rPr sz="1275" b="0">
                <a:solidFill>
                  <a:srgbClr val="5E7182"/>
                </a:solidFill>
                <a:latin typeface="Nimbus Sans"/>
                <a:ea typeface="Nimbus Sans"/>
                <a:cs typeface="Nimbus Sans"/>
              </a:rPr>
              <a:t>Full contingency is modeled as borrowed. The signature tower is an optional bid outside this base budget.</a:t>
            </a:r>
          </a:p>
        </p:txBody>
      </p:sp>
    </p:spTree>
    <p:extLst>
      <p:ext uri="{BB962C8B-B14F-4D97-AF65-F5344CB8AC3E}">
        <p14:creationId xmlns:p14="http://schemas.microsoft.com/office/powerpoint/2010/main" val="43642184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5545554-6430-47A3-8927-3BC3E1C7CC11}"/>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Year 10 economics at full buildout</a:t>
            </a:r>
          </a:p>
        </p:txBody>
      </p:sp>
      <p:sp>
        <p:nvSpPr>
          <p:cNvPr id="2" name="">
            <a:extLst xmlns:a="http://schemas.openxmlformats.org/drawingml/2006/main">
              <a:ext uri="{FF2B5EF4-FFF2-40B4-BE49-F238E27FC236}">
                <a16:creationId xmlns:a16="http://schemas.microsoft.com/office/drawing/2014/main" id="{0FED8483-F074-41E3-B0AB-0171A9D02548}"/>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06</a:t>
            </a:r>
          </a:p>
        </p:txBody>
      </p:sp>
      <p:sp>
        <p:nvSpPr>
          <p:cNvPr id="3" name="">
            <a:extLst xmlns:a="http://schemas.openxmlformats.org/drawingml/2006/main">
              <a:ext uri="{FF2B5EF4-FFF2-40B4-BE49-F238E27FC236}">
                <a16:creationId xmlns:a16="http://schemas.microsoft.com/office/drawing/2014/main" id="{182FA4B4-8BFC-4536-95CE-35E3A7F9D9AA}"/>
              </a:ext>
            </a:extLst>
          </p:cNvPr>
          <p:cNvSpPr>
            <a:spLocks xmlns:a="http://schemas.openxmlformats.org/drawingml/2006/main" noGrp="1"/>
          </p:cNvSpPr>
          <p:nvPr/>
        </p:nvSpPr>
        <p:spPr>
          <a:xfrm xmlns:a="http://schemas.openxmlformats.org/drawingml/2006/main">
            <a:off x="742950" y="1476375"/>
            <a:ext cx="7524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650" b="0">
                <a:solidFill>
                  <a:srgbClr val="1E3348"/>
                </a:solidFill>
                <a:latin typeface="Nimbus Sans"/>
                <a:ea typeface="Nimbus Sans"/>
                <a:cs typeface="Nimbus Sans"/>
              </a:defRPr>
            </a:defPPr>
            <a:lvl1pPr algn="l">
              <a:defRPr sz="1650" b="0">
                <a:solidFill>
                  <a:srgbClr val="1E3348"/>
                </a:solidFill>
                <a:latin typeface="Nimbus Sans"/>
                <a:ea typeface="Nimbus Sans"/>
                <a:cs typeface="Nimbus Sans"/>
              </a:defRPr>
            </a:lvl1pPr>
            <a:lvl2pPr algn="l">
              <a:defRPr sz="1650" b="0">
                <a:solidFill>
                  <a:srgbClr val="1E3348"/>
                </a:solidFill>
                <a:latin typeface="Nimbus Sans"/>
                <a:ea typeface="Nimbus Sans"/>
                <a:cs typeface="Nimbus Sans"/>
              </a:defRPr>
            </a:lvl2pPr>
            <a:lvl3pPr algn="l">
              <a:defRPr sz="1650" b="0">
                <a:solidFill>
                  <a:srgbClr val="1E3348"/>
                </a:solidFill>
                <a:latin typeface="Nimbus Sans"/>
                <a:ea typeface="Nimbus Sans"/>
                <a:cs typeface="Nimbus Sans"/>
              </a:defRPr>
            </a:lvl3pPr>
            <a:lvl4pPr algn="l">
              <a:defRPr sz="1650" b="0">
                <a:solidFill>
                  <a:srgbClr val="1E3348"/>
                </a:solidFill>
                <a:latin typeface="Nimbus Sans"/>
                <a:ea typeface="Nimbus Sans"/>
                <a:cs typeface="Nimbus Sans"/>
              </a:defRPr>
            </a:lvl4pPr>
            <a:lvl5pPr algn="l">
              <a:defRPr sz="1650" b="0">
                <a:solidFill>
                  <a:srgbClr val="1E3348"/>
                </a:solidFill>
                <a:latin typeface="Nimbus Sans"/>
                <a:ea typeface="Nimbus Sans"/>
                <a:cs typeface="Nimbus Sans"/>
              </a:defRPr>
            </a:lvl5pPr>
            <a:lvl6pPr algn="l">
              <a:defRPr sz="1650" b="0">
                <a:solidFill>
                  <a:srgbClr val="1E3348"/>
                </a:solidFill>
                <a:latin typeface="Nimbus Sans"/>
                <a:ea typeface="Nimbus Sans"/>
                <a:cs typeface="Nimbus Sans"/>
              </a:defRPr>
            </a:lvl6pPr>
            <a:lvl7pPr algn="l">
              <a:defRPr sz="1650" b="0">
                <a:solidFill>
                  <a:srgbClr val="1E3348"/>
                </a:solidFill>
                <a:latin typeface="Nimbus Sans"/>
                <a:ea typeface="Nimbus Sans"/>
                <a:cs typeface="Nimbus Sans"/>
              </a:defRPr>
            </a:lvl7pPr>
            <a:lvl8pPr algn="l">
              <a:defRPr sz="1650" b="0">
                <a:solidFill>
                  <a:srgbClr val="1E3348"/>
                </a:solidFill>
                <a:latin typeface="Nimbus Sans"/>
                <a:ea typeface="Nimbus Sans"/>
                <a:cs typeface="Nimbus Sans"/>
              </a:defRPr>
            </a:lvl8pPr>
            <a:lvl9pPr algn="l">
              <a:defRPr sz="1650" b="0">
                <a:solidFill>
                  <a:srgbClr val="1E3348"/>
                </a:solidFill>
                <a:latin typeface="Nimbus Sans"/>
                <a:ea typeface="Nimbus Sans"/>
                <a:cs typeface="Nimbus Sans"/>
              </a:defRPr>
            </a:lvl9pPr>
          </a:lstStyle>
          <a:p xmlns:a="http://schemas.openxmlformats.org/drawingml/2006/main">
            <a:pPr algn="l">
              <a:defRPr sz="1650" b="0">
                <a:solidFill>
                  <a:srgbClr val="1E3348"/>
                </a:solidFill>
                <a:latin typeface="Nimbus Sans"/>
                <a:ea typeface="Nimbus Sans"/>
                <a:cs typeface="Nimbus Sans"/>
              </a:defRPr>
            </a:pPr>
            <a:r>
              <a:rPr sz="1650" b="0">
                <a:solidFill>
                  <a:srgbClr val="1E3348"/>
                </a:solidFill>
                <a:latin typeface="Nimbus Sans"/>
                <a:ea typeface="Nimbus Sans"/>
                <a:cs typeface="Nimbus Sans"/>
              </a:rPr>
              <a:t>Residential gross rent</a:t>
            </a:r>
          </a:p>
        </p:txBody>
      </p:sp>
      <p:sp>
        <p:nvSpPr>
          <p:cNvPr id="4" name="">
            <a:extLst xmlns:a="http://schemas.openxmlformats.org/drawingml/2006/main">
              <a:ext uri="{FF2B5EF4-FFF2-40B4-BE49-F238E27FC236}">
                <a16:creationId xmlns:a16="http://schemas.microsoft.com/office/drawing/2014/main" id="{8DEB33FC-C875-4F00-9BED-6947DDB8C2E9}"/>
              </a:ext>
            </a:extLst>
          </p:cNvPr>
          <p:cNvSpPr>
            <a:spLocks xmlns:a="http://schemas.openxmlformats.org/drawingml/2006/main" noGrp="1"/>
          </p:cNvSpPr>
          <p:nvPr/>
        </p:nvSpPr>
        <p:spPr>
          <a:xfrm xmlns:a="http://schemas.openxmlformats.org/drawingml/2006/main">
            <a:off x="8572500" y="1476375"/>
            <a:ext cx="266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875" b="1">
                <a:solidFill>
                  <a:srgbClr val="235E8E"/>
                </a:solidFill>
                <a:latin typeface="Nimbus Sans"/>
                <a:ea typeface="Nimbus Sans"/>
                <a:cs typeface="Nimbus Sans"/>
              </a:defRPr>
            </a:defPPr>
            <a:lvl1pPr algn="r">
              <a:defRPr sz="1875" b="1">
                <a:solidFill>
                  <a:srgbClr val="235E8E"/>
                </a:solidFill>
                <a:latin typeface="Nimbus Sans"/>
                <a:ea typeface="Nimbus Sans"/>
                <a:cs typeface="Nimbus Sans"/>
              </a:defRPr>
            </a:lvl1pPr>
            <a:lvl2pPr algn="r">
              <a:defRPr sz="1875" b="1">
                <a:solidFill>
                  <a:srgbClr val="235E8E"/>
                </a:solidFill>
                <a:latin typeface="Nimbus Sans"/>
                <a:ea typeface="Nimbus Sans"/>
                <a:cs typeface="Nimbus Sans"/>
              </a:defRPr>
            </a:lvl2pPr>
            <a:lvl3pPr algn="r">
              <a:defRPr sz="1875" b="1">
                <a:solidFill>
                  <a:srgbClr val="235E8E"/>
                </a:solidFill>
                <a:latin typeface="Nimbus Sans"/>
                <a:ea typeface="Nimbus Sans"/>
                <a:cs typeface="Nimbus Sans"/>
              </a:defRPr>
            </a:lvl3pPr>
            <a:lvl4pPr algn="r">
              <a:defRPr sz="1875" b="1">
                <a:solidFill>
                  <a:srgbClr val="235E8E"/>
                </a:solidFill>
                <a:latin typeface="Nimbus Sans"/>
                <a:ea typeface="Nimbus Sans"/>
                <a:cs typeface="Nimbus Sans"/>
              </a:defRPr>
            </a:lvl4pPr>
            <a:lvl5pPr algn="r">
              <a:defRPr sz="1875" b="1">
                <a:solidFill>
                  <a:srgbClr val="235E8E"/>
                </a:solidFill>
                <a:latin typeface="Nimbus Sans"/>
                <a:ea typeface="Nimbus Sans"/>
                <a:cs typeface="Nimbus Sans"/>
              </a:defRPr>
            </a:lvl5pPr>
            <a:lvl6pPr algn="r">
              <a:defRPr sz="1875" b="1">
                <a:solidFill>
                  <a:srgbClr val="235E8E"/>
                </a:solidFill>
                <a:latin typeface="Nimbus Sans"/>
                <a:ea typeface="Nimbus Sans"/>
                <a:cs typeface="Nimbus Sans"/>
              </a:defRPr>
            </a:lvl6pPr>
            <a:lvl7pPr algn="r">
              <a:defRPr sz="1875" b="1">
                <a:solidFill>
                  <a:srgbClr val="235E8E"/>
                </a:solidFill>
                <a:latin typeface="Nimbus Sans"/>
                <a:ea typeface="Nimbus Sans"/>
                <a:cs typeface="Nimbus Sans"/>
              </a:defRPr>
            </a:lvl7pPr>
            <a:lvl8pPr algn="r">
              <a:defRPr sz="1875" b="1">
                <a:solidFill>
                  <a:srgbClr val="235E8E"/>
                </a:solidFill>
                <a:latin typeface="Nimbus Sans"/>
                <a:ea typeface="Nimbus Sans"/>
                <a:cs typeface="Nimbus Sans"/>
              </a:defRPr>
            </a:lvl8pPr>
            <a:lvl9pPr algn="r">
              <a:defRPr sz="1875" b="1">
                <a:solidFill>
                  <a:srgbClr val="235E8E"/>
                </a:solidFill>
                <a:latin typeface="Nimbus Sans"/>
                <a:ea typeface="Nimbus Sans"/>
                <a:cs typeface="Nimbus Sans"/>
              </a:defRPr>
            </a:lvl9pPr>
          </a:lstStyle>
          <a:p xmlns:a="http://schemas.openxmlformats.org/drawingml/2006/main">
            <a:pPr algn="r">
              <a:defRPr sz="1875" b="1">
                <a:solidFill>
                  <a:srgbClr val="235E8E"/>
                </a:solidFill>
                <a:latin typeface="Nimbus Sans"/>
                <a:ea typeface="Nimbus Sans"/>
                <a:cs typeface="Nimbus Sans"/>
              </a:defRPr>
            </a:pPr>
            <a:r>
              <a:rPr sz="1875" b="1">
                <a:solidFill>
                  <a:srgbClr val="235E8E"/>
                </a:solidFill>
                <a:latin typeface="Nimbus Sans"/>
                <a:ea typeface="Nimbus Sans"/>
                <a:cs typeface="Nimbus Sans"/>
              </a:rPr>
              <a:t>$419.6m</a:t>
            </a:r>
          </a:p>
        </p:txBody>
      </p:sp>
      <p:sp>
        <p:nvSpPr>
          <p:cNvPr id="5" name="">
            <a:extLst xmlns:a="http://schemas.openxmlformats.org/drawingml/2006/main">
              <a:ext uri="{FF2B5EF4-FFF2-40B4-BE49-F238E27FC236}">
                <a16:creationId xmlns:a16="http://schemas.microsoft.com/office/drawing/2014/main" id="{356877E8-25E7-4206-808C-1B8D21932933}"/>
              </a:ext>
            </a:extLst>
          </p:cNvPr>
          <p:cNvSpPr>
            <a:spLocks xmlns:a="http://schemas.openxmlformats.org/drawingml/2006/main" noGrp="1"/>
          </p:cNvSpPr>
          <p:nvPr/>
        </p:nvSpPr>
        <p:spPr>
          <a:xfrm xmlns:a="http://schemas.openxmlformats.org/drawingml/2006/main">
            <a:off x="742950" y="2171700"/>
            <a:ext cx="7524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650" b="0">
                <a:solidFill>
                  <a:srgbClr val="1E3348"/>
                </a:solidFill>
                <a:latin typeface="Nimbus Sans"/>
                <a:ea typeface="Nimbus Sans"/>
                <a:cs typeface="Nimbus Sans"/>
              </a:defRPr>
            </a:defPPr>
            <a:lvl1pPr algn="l">
              <a:defRPr sz="1650" b="0">
                <a:solidFill>
                  <a:srgbClr val="1E3348"/>
                </a:solidFill>
                <a:latin typeface="Nimbus Sans"/>
                <a:ea typeface="Nimbus Sans"/>
                <a:cs typeface="Nimbus Sans"/>
              </a:defRPr>
            </a:lvl1pPr>
            <a:lvl2pPr algn="l">
              <a:defRPr sz="1650" b="0">
                <a:solidFill>
                  <a:srgbClr val="1E3348"/>
                </a:solidFill>
                <a:latin typeface="Nimbus Sans"/>
                <a:ea typeface="Nimbus Sans"/>
                <a:cs typeface="Nimbus Sans"/>
              </a:defRPr>
            </a:lvl2pPr>
            <a:lvl3pPr algn="l">
              <a:defRPr sz="1650" b="0">
                <a:solidFill>
                  <a:srgbClr val="1E3348"/>
                </a:solidFill>
                <a:latin typeface="Nimbus Sans"/>
                <a:ea typeface="Nimbus Sans"/>
                <a:cs typeface="Nimbus Sans"/>
              </a:defRPr>
            </a:lvl3pPr>
            <a:lvl4pPr algn="l">
              <a:defRPr sz="1650" b="0">
                <a:solidFill>
                  <a:srgbClr val="1E3348"/>
                </a:solidFill>
                <a:latin typeface="Nimbus Sans"/>
                <a:ea typeface="Nimbus Sans"/>
                <a:cs typeface="Nimbus Sans"/>
              </a:defRPr>
            </a:lvl4pPr>
            <a:lvl5pPr algn="l">
              <a:defRPr sz="1650" b="0">
                <a:solidFill>
                  <a:srgbClr val="1E3348"/>
                </a:solidFill>
                <a:latin typeface="Nimbus Sans"/>
                <a:ea typeface="Nimbus Sans"/>
                <a:cs typeface="Nimbus Sans"/>
              </a:defRPr>
            </a:lvl5pPr>
            <a:lvl6pPr algn="l">
              <a:defRPr sz="1650" b="0">
                <a:solidFill>
                  <a:srgbClr val="1E3348"/>
                </a:solidFill>
                <a:latin typeface="Nimbus Sans"/>
                <a:ea typeface="Nimbus Sans"/>
                <a:cs typeface="Nimbus Sans"/>
              </a:defRPr>
            </a:lvl6pPr>
            <a:lvl7pPr algn="l">
              <a:defRPr sz="1650" b="0">
                <a:solidFill>
                  <a:srgbClr val="1E3348"/>
                </a:solidFill>
                <a:latin typeface="Nimbus Sans"/>
                <a:ea typeface="Nimbus Sans"/>
                <a:cs typeface="Nimbus Sans"/>
              </a:defRPr>
            </a:lvl7pPr>
            <a:lvl8pPr algn="l">
              <a:defRPr sz="1650" b="0">
                <a:solidFill>
                  <a:srgbClr val="1E3348"/>
                </a:solidFill>
                <a:latin typeface="Nimbus Sans"/>
                <a:ea typeface="Nimbus Sans"/>
                <a:cs typeface="Nimbus Sans"/>
              </a:defRPr>
            </a:lvl8pPr>
            <a:lvl9pPr algn="l">
              <a:defRPr sz="1650" b="0">
                <a:solidFill>
                  <a:srgbClr val="1E3348"/>
                </a:solidFill>
                <a:latin typeface="Nimbus Sans"/>
                <a:ea typeface="Nimbus Sans"/>
                <a:cs typeface="Nimbus Sans"/>
              </a:defRPr>
            </a:lvl9pPr>
          </a:lstStyle>
          <a:p xmlns:a="http://schemas.openxmlformats.org/drawingml/2006/main">
            <a:pPr algn="l">
              <a:defRPr sz="1650" b="0">
                <a:solidFill>
                  <a:srgbClr val="1E3348"/>
                </a:solidFill>
                <a:latin typeface="Nimbus Sans"/>
                <a:ea typeface="Nimbus Sans"/>
                <a:cs typeface="Nimbus Sans"/>
              </a:defRPr>
            </a:pPr>
            <a:r>
              <a:rPr sz="1650" b="0">
                <a:solidFill>
                  <a:srgbClr val="1E3348"/>
                </a:solidFill>
                <a:latin typeface="Nimbus Sans"/>
                <a:ea typeface="Nimbus Sans"/>
                <a:cs typeface="Nimbus Sans"/>
              </a:rPr>
              <a:t>Residential and retail income after operating costs</a:t>
            </a:r>
          </a:p>
        </p:txBody>
      </p:sp>
      <p:sp>
        <p:nvSpPr>
          <p:cNvPr id="6" name="">
            <a:extLst xmlns:a="http://schemas.openxmlformats.org/drawingml/2006/main">
              <a:ext uri="{FF2B5EF4-FFF2-40B4-BE49-F238E27FC236}">
                <a16:creationId xmlns:a16="http://schemas.microsoft.com/office/drawing/2014/main" id="{B1DBB5DE-BAED-40C9-9073-F7CD2658D93A}"/>
              </a:ext>
            </a:extLst>
          </p:cNvPr>
          <p:cNvSpPr>
            <a:spLocks xmlns:a="http://schemas.openxmlformats.org/drawingml/2006/main" noGrp="1"/>
          </p:cNvSpPr>
          <p:nvPr/>
        </p:nvSpPr>
        <p:spPr>
          <a:xfrm xmlns:a="http://schemas.openxmlformats.org/drawingml/2006/main">
            <a:off x="8572500" y="2171700"/>
            <a:ext cx="266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875" b="1">
                <a:solidFill>
                  <a:srgbClr val="235E8E"/>
                </a:solidFill>
                <a:latin typeface="Nimbus Sans"/>
                <a:ea typeface="Nimbus Sans"/>
                <a:cs typeface="Nimbus Sans"/>
              </a:defRPr>
            </a:defPPr>
            <a:lvl1pPr algn="r">
              <a:defRPr sz="1875" b="1">
                <a:solidFill>
                  <a:srgbClr val="235E8E"/>
                </a:solidFill>
                <a:latin typeface="Nimbus Sans"/>
                <a:ea typeface="Nimbus Sans"/>
                <a:cs typeface="Nimbus Sans"/>
              </a:defRPr>
            </a:lvl1pPr>
            <a:lvl2pPr algn="r">
              <a:defRPr sz="1875" b="1">
                <a:solidFill>
                  <a:srgbClr val="235E8E"/>
                </a:solidFill>
                <a:latin typeface="Nimbus Sans"/>
                <a:ea typeface="Nimbus Sans"/>
                <a:cs typeface="Nimbus Sans"/>
              </a:defRPr>
            </a:lvl2pPr>
            <a:lvl3pPr algn="r">
              <a:defRPr sz="1875" b="1">
                <a:solidFill>
                  <a:srgbClr val="235E8E"/>
                </a:solidFill>
                <a:latin typeface="Nimbus Sans"/>
                <a:ea typeface="Nimbus Sans"/>
                <a:cs typeface="Nimbus Sans"/>
              </a:defRPr>
            </a:lvl3pPr>
            <a:lvl4pPr algn="r">
              <a:defRPr sz="1875" b="1">
                <a:solidFill>
                  <a:srgbClr val="235E8E"/>
                </a:solidFill>
                <a:latin typeface="Nimbus Sans"/>
                <a:ea typeface="Nimbus Sans"/>
                <a:cs typeface="Nimbus Sans"/>
              </a:defRPr>
            </a:lvl4pPr>
            <a:lvl5pPr algn="r">
              <a:defRPr sz="1875" b="1">
                <a:solidFill>
                  <a:srgbClr val="235E8E"/>
                </a:solidFill>
                <a:latin typeface="Nimbus Sans"/>
                <a:ea typeface="Nimbus Sans"/>
                <a:cs typeface="Nimbus Sans"/>
              </a:defRPr>
            </a:lvl5pPr>
            <a:lvl6pPr algn="r">
              <a:defRPr sz="1875" b="1">
                <a:solidFill>
                  <a:srgbClr val="235E8E"/>
                </a:solidFill>
                <a:latin typeface="Nimbus Sans"/>
                <a:ea typeface="Nimbus Sans"/>
                <a:cs typeface="Nimbus Sans"/>
              </a:defRPr>
            </a:lvl6pPr>
            <a:lvl7pPr algn="r">
              <a:defRPr sz="1875" b="1">
                <a:solidFill>
                  <a:srgbClr val="235E8E"/>
                </a:solidFill>
                <a:latin typeface="Nimbus Sans"/>
                <a:ea typeface="Nimbus Sans"/>
                <a:cs typeface="Nimbus Sans"/>
              </a:defRPr>
            </a:lvl7pPr>
            <a:lvl8pPr algn="r">
              <a:defRPr sz="1875" b="1">
                <a:solidFill>
                  <a:srgbClr val="235E8E"/>
                </a:solidFill>
                <a:latin typeface="Nimbus Sans"/>
                <a:ea typeface="Nimbus Sans"/>
                <a:cs typeface="Nimbus Sans"/>
              </a:defRPr>
            </a:lvl8pPr>
            <a:lvl9pPr algn="r">
              <a:defRPr sz="1875" b="1">
                <a:solidFill>
                  <a:srgbClr val="235E8E"/>
                </a:solidFill>
                <a:latin typeface="Nimbus Sans"/>
                <a:ea typeface="Nimbus Sans"/>
                <a:cs typeface="Nimbus Sans"/>
              </a:defRPr>
            </a:lvl9pPr>
          </a:lstStyle>
          <a:p xmlns:a="http://schemas.openxmlformats.org/drawingml/2006/main">
            <a:pPr algn="r">
              <a:defRPr sz="1875" b="1">
                <a:solidFill>
                  <a:srgbClr val="235E8E"/>
                </a:solidFill>
                <a:latin typeface="Nimbus Sans"/>
                <a:ea typeface="Nimbus Sans"/>
                <a:cs typeface="Nimbus Sans"/>
              </a:defRPr>
            </a:pPr>
            <a:r>
              <a:rPr sz="1875" b="1">
                <a:solidFill>
                  <a:srgbClr val="235E8E"/>
                </a:solidFill>
                <a:latin typeface="Nimbus Sans"/>
                <a:ea typeface="Nimbus Sans"/>
                <a:cs typeface="Nimbus Sans"/>
              </a:rPr>
              <a:t>$275.3m</a:t>
            </a:r>
          </a:p>
        </p:txBody>
      </p:sp>
      <p:sp>
        <p:nvSpPr>
          <p:cNvPr id="7" name="">
            <a:extLst xmlns:a="http://schemas.openxmlformats.org/drawingml/2006/main">
              <a:ext uri="{FF2B5EF4-FFF2-40B4-BE49-F238E27FC236}">
                <a16:creationId xmlns:a16="http://schemas.microsoft.com/office/drawing/2014/main" id="{111EB389-ABB2-4A66-95E0-1D49E2EA6EC6}"/>
              </a:ext>
            </a:extLst>
          </p:cNvPr>
          <p:cNvSpPr>
            <a:spLocks xmlns:a="http://schemas.openxmlformats.org/drawingml/2006/main" noGrp="1"/>
          </p:cNvSpPr>
          <p:nvPr/>
        </p:nvSpPr>
        <p:spPr>
          <a:xfrm xmlns:a="http://schemas.openxmlformats.org/drawingml/2006/main">
            <a:off x="742950" y="2867025"/>
            <a:ext cx="7524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650" b="0">
                <a:solidFill>
                  <a:srgbClr val="1E3348"/>
                </a:solidFill>
                <a:latin typeface="Nimbus Sans"/>
                <a:ea typeface="Nimbus Sans"/>
                <a:cs typeface="Nimbus Sans"/>
              </a:defRPr>
            </a:defPPr>
            <a:lvl1pPr algn="l">
              <a:defRPr sz="1650" b="0">
                <a:solidFill>
                  <a:srgbClr val="1E3348"/>
                </a:solidFill>
                <a:latin typeface="Nimbus Sans"/>
                <a:ea typeface="Nimbus Sans"/>
                <a:cs typeface="Nimbus Sans"/>
              </a:defRPr>
            </a:lvl1pPr>
            <a:lvl2pPr algn="l">
              <a:defRPr sz="1650" b="0">
                <a:solidFill>
                  <a:srgbClr val="1E3348"/>
                </a:solidFill>
                <a:latin typeface="Nimbus Sans"/>
                <a:ea typeface="Nimbus Sans"/>
                <a:cs typeface="Nimbus Sans"/>
              </a:defRPr>
            </a:lvl2pPr>
            <a:lvl3pPr algn="l">
              <a:defRPr sz="1650" b="0">
                <a:solidFill>
                  <a:srgbClr val="1E3348"/>
                </a:solidFill>
                <a:latin typeface="Nimbus Sans"/>
                <a:ea typeface="Nimbus Sans"/>
                <a:cs typeface="Nimbus Sans"/>
              </a:defRPr>
            </a:lvl3pPr>
            <a:lvl4pPr algn="l">
              <a:defRPr sz="1650" b="0">
                <a:solidFill>
                  <a:srgbClr val="1E3348"/>
                </a:solidFill>
                <a:latin typeface="Nimbus Sans"/>
                <a:ea typeface="Nimbus Sans"/>
                <a:cs typeface="Nimbus Sans"/>
              </a:defRPr>
            </a:lvl4pPr>
            <a:lvl5pPr algn="l">
              <a:defRPr sz="1650" b="0">
                <a:solidFill>
                  <a:srgbClr val="1E3348"/>
                </a:solidFill>
                <a:latin typeface="Nimbus Sans"/>
                <a:ea typeface="Nimbus Sans"/>
                <a:cs typeface="Nimbus Sans"/>
              </a:defRPr>
            </a:lvl5pPr>
            <a:lvl6pPr algn="l">
              <a:defRPr sz="1650" b="0">
                <a:solidFill>
                  <a:srgbClr val="1E3348"/>
                </a:solidFill>
                <a:latin typeface="Nimbus Sans"/>
                <a:ea typeface="Nimbus Sans"/>
                <a:cs typeface="Nimbus Sans"/>
              </a:defRPr>
            </a:lvl6pPr>
            <a:lvl7pPr algn="l">
              <a:defRPr sz="1650" b="0">
                <a:solidFill>
                  <a:srgbClr val="1E3348"/>
                </a:solidFill>
                <a:latin typeface="Nimbus Sans"/>
                <a:ea typeface="Nimbus Sans"/>
                <a:cs typeface="Nimbus Sans"/>
              </a:defRPr>
            </a:lvl7pPr>
            <a:lvl8pPr algn="l">
              <a:defRPr sz="1650" b="0">
                <a:solidFill>
                  <a:srgbClr val="1E3348"/>
                </a:solidFill>
                <a:latin typeface="Nimbus Sans"/>
                <a:ea typeface="Nimbus Sans"/>
                <a:cs typeface="Nimbus Sans"/>
              </a:defRPr>
            </a:lvl8pPr>
            <a:lvl9pPr algn="l">
              <a:defRPr sz="1650" b="0">
                <a:solidFill>
                  <a:srgbClr val="1E3348"/>
                </a:solidFill>
                <a:latin typeface="Nimbus Sans"/>
                <a:ea typeface="Nimbus Sans"/>
                <a:cs typeface="Nimbus Sans"/>
              </a:defRPr>
            </a:lvl9pPr>
          </a:lstStyle>
          <a:p xmlns:a="http://schemas.openxmlformats.org/drawingml/2006/main">
            <a:pPr algn="l">
              <a:defRPr sz="1650" b="0">
                <a:solidFill>
                  <a:srgbClr val="1E3348"/>
                </a:solidFill>
                <a:latin typeface="Nimbus Sans"/>
                <a:ea typeface="Nimbus Sans"/>
                <a:cs typeface="Nimbus Sans"/>
              </a:defRPr>
            </a:pPr>
            <a:r>
              <a:rPr sz="1650" b="0">
                <a:solidFill>
                  <a:srgbClr val="1E3348"/>
                </a:solidFill>
                <a:latin typeface="Nimbus Sans"/>
                <a:ea typeface="Nimbus Sans"/>
                <a:cs typeface="Nimbus Sans"/>
              </a:rPr>
              <a:t>Solar benefit allowance</a:t>
            </a:r>
          </a:p>
        </p:txBody>
      </p:sp>
      <p:sp>
        <p:nvSpPr>
          <p:cNvPr id="8" name="">
            <a:extLst xmlns:a="http://schemas.openxmlformats.org/drawingml/2006/main">
              <a:ext uri="{FF2B5EF4-FFF2-40B4-BE49-F238E27FC236}">
                <a16:creationId xmlns:a16="http://schemas.microsoft.com/office/drawing/2014/main" id="{200D4D9D-5072-44AC-B87E-2A7FBDA719DB}"/>
              </a:ext>
            </a:extLst>
          </p:cNvPr>
          <p:cNvSpPr>
            <a:spLocks xmlns:a="http://schemas.openxmlformats.org/drawingml/2006/main" noGrp="1"/>
          </p:cNvSpPr>
          <p:nvPr/>
        </p:nvSpPr>
        <p:spPr>
          <a:xfrm xmlns:a="http://schemas.openxmlformats.org/drawingml/2006/main">
            <a:off x="8572500" y="2867025"/>
            <a:ext cx="266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875" b="1">
                <a:solidFill>
                  <a:srgbClr val="235E8E"/>
                </a:solidFill>
                <a:latin typeface="Nimbus Sans"/>
                <a:ea typeface="Nimbus Sans"/>
                <a:cs typeface="Nimbus Sans"/>
              </a:defRPr>
            </a:defPPr>
            <a:lvl1pPr algn="r">
              <a:defRPr sz="1875" b="1">
                <a:solidFill>
                  <a:srgbClr val="235E8E"/>
                </a:solidFill>
                <a:latin typeface="Nimbus Sans"/>
                <a:ea typeface="Nimbus Sans"/>
                <a:cs typeface="Nimbus Sans"/>
              </a:defRPr>
            </a:lvl1pPr>
            <a:lvl2pPr algn="r">
              <a:defRPr sz="1875" b="1">
                <a:solidFill>
                  <a:srgbClr val="235E8E"/>
                </a:solidFill>
                <a:latin typeface="Nimbus Sans"/>
                <a:ea typeface="Nimbus Sans"/>
                <a:cs typeface="Nimbus Sans"/>
              </a:defRPr>
            </a:lvl2pPr>
            <a:lvl3pPr algn="r">
              <a:defRPr sz="1875" b="1">
                <a:solidFill>
                  <a:srgbClr val="235E8E"/>
                </a:solidFill>
                <a:latin typeface="Nimbus Sans"/>
                <a:ea typeface="Nimbus Sans"/>
                <a:cs typeface="Nimbus Sans"/>
              </a:defRPr>
            </a:lvl3pPr>
            <a:lvl4pPr algn="r">
              <a:defRPr sz="1875" b="1">
                <a:solidFill>
                  <a:srgbClr val="235E8E"/>
                </a:solidFill>
                <a:latin typeface="Nimbus Sans"/>
                <a:ea typeface="Nimbus Sans"/>
                <a:cs typeface="Nimbus Sans"/>
              </a:defRPr>
            </a:lvl4pPr>
            <a:lvl5pPr algn="r">
              <a:defRPr sz="1875" b="1">
                <a:solidFill>
                  <a:srgbClr val="235E8E"/>
                </a:solidFill>
                <a:latin typeface="Nimbus Sans"/>
                <a:ea typeface="Nimbus Sans"/>
                <a:cs typeface="Nimbus Sans"/>
              </a:defRPr>
            </a:lvl5pPr>
            <a:lvl6pPr algn="r">
              <a:defRPr sz="1875" b="1">
                <a:solidFill>
                  <a:srgbClr val="235E8E"/>
                </a:solidFill>
                <a:latin typeface="Nimbus Sans"/>
                <a:ea typeface="Nimbus Sans"/>
                <a:cs typeface="Nimbus Sans"/>
              </a:defRPr>
            </a:lvl6pPr>
            <a:lvl7pPr algn="r">
              <a:defRPr sz="1875" b="1">
                <a:solidFill>
                  <a:srgbClr val="235E8E"/>
                </a:solidFill>
                <a:latin typeface="Nimbus Sans"/>
                <a:ea typeface="Nimbus Sans"/>
                <a:cs typeface="Nimbus Sans"/>
              </a:defRPr>
            </a:lvl7pPr>
            <a:lvl8pPr algn="r">
              <a:defRPr sz="1875" b="1">
                <a:solidFill>
                  <a:srgbClr val="235E8E"/>
                </a:solidFill>
                <a:latin typeface="Nimbus Sans"/>
                <a:ea typeface="Nimbus Sans"/>
                <a:cs typeface="Nimbus Sans"/>
              </a:defRPr>
            </a:lvl8pPr>
            <a:lvl9pPr algn="r">
              <a:defRPr sz="1875" b="1">
                <a:solidFill>
                  <a:srgbClr val="235E8E"/>
                </a:solidFill>
                <a:latin typeface="Nimbus Sans"/>
                <a:ea typeface="Nimbus Sans"/>
                <a:cs typeface="Nimbus Sans"/>
              </a:defRPr>
            </a:lvl9pPr>
          </a:lstStyle>
          <a:p xmlns:a="http://schemas.openxmlformats.org/drawingml/2006/main">
            <a:pPr algn="r">
              <a:defRPr sz="1875" b="1">
                <a:solidFill>
                  <a:srgbClr val="235E8E"/>
                </a:solidFill>
                <a:latin typeface="Nimbus Sans"/>
                <a:ea typeface="Nimbus Sans"/>
                <a:cs typeface="Nimbus Sans"/>
              </a:defRPr>
            </a:pPr>
            <a:r>
              <a:rPr sz="1875" b="1">
                <a:solidFill>
                  <a:srgbClr val="235E8E"/>
                </a:solidFill>
                <a:latin typeface="Nimbus Sans"/>
                <a:ea typeface="Nimbus Sans"/>
                <a:cs typeface="Nimbus Sans"/>
              </a:rPr>
              <a:t>+$5.0m</a:t>
            </a:r>
          </a:p>
        </p:txBody>
      </p:sp>
      <p:sp>
        <p:nvSpPr>
          <p:cNvPr id="9" name="">
            <a:extLst xmlns:a="http://schemas.openxmlformats.org/drawingml/2006/main">
              <a:ext uri="{FF2B5EF4-FFF2-40B4-BE49-F238E27FC236}">
                <a16:creationId xmlns:a16="http://schemas.microsoft.com/office/drawing/2014/main" id="{77BA208A-7306-4A59-958F-345828F1D642}"/>
              </a:ext>
            </a:extLst>
          </p:cNvPr>
          <p:cNvSpPr>
            <a:spLocks xmlns:a="http://schemas.openxmlformats.org/drawingml/2006/main" noGrp="1"/>
          </p:cNvSpPr>
          <p:nvPr/>
        </p:nvSpPr>
        <p:spPr>
          <a:xfrm xmlns:a="http://schemas.openxmlformats.org/drawingml/2006/main">
            <a:off x="742950" y="3562350"/>
            <a:ext cx="7524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650" b="0">
                <a:solidFill>
                  <a:srgbClr val="1E3348"/>
                </a:solidFill>
                <a:latin typeface="Nimbus Sans"/>
                <a:ea typeface="Nimbus Sans"/>
                <a:cs typeface="Nimbus Sans"/>
              </a:defRPr>
            </a:defPPr>
            <a:lvl1pPr algn="l">
              <a:defRPr sz="1650" b="0">
                <a:solidFill>
                  <a:srgbClr val="1E3348"/>
                </a:solidFill>
                <a:latin typeface="Nimbus Sans"/>
                <a:ea typeface="Nimbus Sans"/>
                <a:cs typeface="Nimbus Sans"/>
              </a:defRPr>
            </a:lvl1pPr>
            <a:lvl2pPr algn="l">
              <a:defRPr sz="1650" b="0">
                <a:solidFill>
                  <a:srgbClr val="1E3348"/>
                </a:solidFill>
                <a:latin typeface="Nimbus Sans"/>
                <a:ea typeface="Nimbus Sans"/>
                <a:cs typeface="Nimbus Sans"/>
              </a:defRPr>
            </a:lvl2pPr>
            <a:lvl3pPr algn="l">
              <a:defRPr sz="1650" b="0">
                <a:solidFill>
                  <a:srgbClr val="1E3348"/>
                </a:solidFill>
                <a:latin typeface="Nimbus Sans"/>
                <a:ea typeface="Nimbus Sans"/>
                <a:cs typeface="Nimbus Sans"/>
              </a:defRPr>
            </a:lvl3pPr>
            <a:lvl4pPr algn="l">
              <a:defRPr sz="1650" b="0">
                <a:solidFill>
                  <a:srgbClr val="1E3348"/>
                </a:solidFill>
                <a:latin typeface="Nimbus Sans"/>
                <a:ea typeface="Nimbus Sans"/>
                <a:cs typeface="Nimbus Sans"/>
              </a:defRPr>
            </a:lvl4pPr>
            <a:lvl5pPr algn="l">
              <a:defRPr sz="1650" b="0">
                <a:solidFill>
                  <a:srgbClr val="1E3348"/>
                </a:solidFill>
                <a:latin typeface="Nimbus Sans"/>
                <a:ea typeface="Nimbus Sans"/>
                <a:cs typeface="Nimbus Sans"/>
              </a:defRPr>
            </a:lvl5pPr>
            <a:lvl6pPr algn="l">
              <a:defRPr sz="1650" b="0">
                <a:solidFill>
                  <a:srgbClr val="1E3348"/>
                </a:solidFill>
                <a:latin typeface="Nimbus Sans"/>
                <a:ea typeface="Nimbus Sans"/>
                <a:cs typeface="Nimbus Sans"/>
              </a:defRPr>
            </a:lvl6pPr>
            <a:lvl7pPr algn="l">
              <a:defRPr sz="1650" b="0">
                <a:solidFill>
                  <a:srgbClr val="1E3348"/>
                </a:solidFill>
                <a:latin typeface="Nimbus Sans"/>
                <a:ea typeface="Nimbus Sans"/>
                <a:cs typeface="Nimbus Sans"/>
              </a:defRPr>
            </a:lvl7pPr>
            <a:lvl8pPr algn="l">
              <a:defRPr sz="1650" b="0">
                <a:solidFill>
                  <a:srgbClr val="1E3348"/>
                </a:solidFill>
                <a:latin typeface="Nimbus Sans"/>
                <a:ea typeface="Nimbus Sans"/>
                <a:cs typeface="Nimbus Sans"/>
              </a:defRPr>
            </a:lvl8pPr>
            <a:lvl9pPr algn="l">
              <a:defRPr sz="1650" b="0">
                <a:solidFill>
                  <a:srgbClr val="1E3348"/>
                </a:solidFill>
                <a:latin typeface="Nimbus Sans"/>
                <a:ea typeface="Nimbus Sans"/>
                <a:cs typeface="Nimbus Sans"/>
              </a:defRPr>
            </a:lvl9pPr>
          </a:lstStyle>
          <a:p xmlns:a="http://schemas.openxmlformats.org/drawingml/2006/main">
            <a:pPr algn="l">
              <a:defRPr sz="1650" b="0">
                <a:solidFill>
                  <a:srgbClr val="1E3348"/>
                </a:solidFill>
                <a:latin typeface="Nimbus Sans"/>
                <a:ea typeface="Nimbus Sans"/>
                <a:cs typeface="Nimbus Sans"/>
              </a:defRPr>
            </a:pPr>
            <a:r>
              <a:rPr sz="1650" b="0">
                <a:solidFill>
                  <a:srgbClr val="1E3348"/>
                </a:solidFill>
                <a:latin typeface="Nimbus Sans"/>
                <a:ea typeface="Nimbus Sans"/>
                <a:cs typeface="Nimbus Sans"/>
              </a:rPr>
              <a:t>Bond payments</a:t>
            </a:r>
          </a:p>
        </p:txBody>
      </p:sp>
      <p:sp>
        <p:nvSpPr>
          <p:cNvPr id="10" name="">
            <a:extLst xmlns:a="http://schemas.openxmlformats.org/drawingml/2006/main">
              <a:ext uri="{FF2B5EF4-FFF2-40B4-BE49-F238E27FC236}">
                <a16:creationId xmlns:a16="http://schemas.microsoft.com/office/drawing/2014/main" id="{20B25AD3-2E3D-4DAD-8582-4FE231546DD0}"/>
              </a:ext>
            </a:extLst>
          </p:cNvPr>
          <p:cNvSpPr>
            <a:spLocks xmlns:a="http://schemas.openxmlformats.org/drawingml/2006/main" noGrp="1"/>
          </p:cNvSpPr>
          <p:nvPr/>
        </p:nvSpPr>
        <p:spPr>
          <a:xfrm xmlns:a="http://schemas.openxmlformats.org/drawingml/2006/main">
            <a:off x="8572500" y="3562350"/>
            <a:ext cx="266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875" b="1">
                <a:solidFill>
                  <a:srgbClr val="235E8E"/>
                </a:solidFill>
                <a:latin typeface="Nimbus Sans"/>
                <a:ea typeface="Nimbus Sans"/>
                <a:cs typeface="Nimbus Sans"/>
              </a:defRPr>
            </a:defPPr>
            <a:lvl1pPr algn="r">
              <a:defRPr sz="1875" b="1">
                <a:solidFill>
                  <a:srgbClr val="235E8E"/>
                </a:solidFill>
                <a:latin typeface="Nimbus Sans"/>
                <a:ea typeface="Nimbus Sans"/>
                <a:cs typeface="Nimbus Sans"/>
              </a:defRPr>
            </a:lvl1pPr>
            <a:lvl2pPr algn="r">
              <a:defRPr sz="1875" b="1">
                <a:solidFill>
                  <a:srgbClr val="235E8E"/>
                </a:solidFill>
                <a:latin typeface="Nimbus Sans"/>
                <a:ea typeface="Nimbus Sans"/>
                <a:cs typeface="Nimbus Sans"/>
              </a:defRPr>
            </a:lvl2pPr>
            <a:lvl3pPr algn="r">
              <a:defRPr sz="1875" b="1">
                <a:solidFill>
                  <a:srgbClr val="235E8E"/>
                </a:solidFill>
                <a:latin typeface="Nimbus Sans"/>
                <a:ea typeface="Nimbus Sans"/>
                <a:cs typeface="Nimbus Sans"/>
              </a:defRPr>
            </a:lvl3pPr>
            <a:lvl4pPr algn="r">
              <a:defRPr sz="1875" b="1">
                <a:solidFill>
                  <a:srgbClr val="235E8E"/>
                </a:solidFill>
                <a:latin typeface="Nimbus Sans"/>
                <a:ea typeface="Nimbus Sans"/>
                <a:cs typeface="Nimbus Sans"/>
              </a:defRPr>
            </a:lvl4pPr>
            <a:lvl5pPr algn="r">
              <a:defRPr sz="1875" b="1">
                <a:solidFill>
                  <a:srgbClr val="235E8E"/>
                </a:solidFill>
                <a:latin typeface="Nimbus Sans"/>
                <a:ea typeface="Nimbus Sans"/>
                <a:cs typeface="Nimbus Sans"/>
              </a:defRPr>
            </a:lvl5pPr>
            <a:lvl6pPr algn="r">
              <a:defRPr sz="1875" b="1">
                <a:solidFill>
                  <a:srgbClr val="235E8E"/>
                </a:solidFill>
                <a:latin typeface="Nimbus Sans"/>
                <a:ea typeface="Nimbus Sans"/>
                <a:cs typeface="Nimbus Sans"/>
              </a:defRPr>
            </a:lvl6pPr>
            <a:lvl7pPr algn="r">
              <a:defRPr sz="1875" b="1">
                <a:solidFill>
                  <a:srgbClr val="235E8E"/>
                </a:solidFill>
                <a:latin typeface="Nimbus Sans"/>
                <a:ea typeface="Nimbus Sans"/>
                <a:cs typeface="Nimbus Sans"/>
              </a:defRPr>
            </a:lvl7pPr>
            <a:lvl8pPr algn="r">
              <a:defRPr sz="1875" b="1">
                <a:solidFill>
                  <a:srgbClr val="235E8E"/>
                </a:solidFill>
                <a:latin typeface="Nimbus Sans"/>
                <a:ea typeface="Nimbus Sans"/>
                <a:cs typeface="Nimbus Sans"/>
              </a:defRPr>
            </a:lvl8pPr>
            <a:lvl9pPr algn="r">
              <a:defRPr sz="1875" b="1">
                <a:solidFill>
                  <a:srgbClr val="235E8E"/>
                </a:solidFill>
                <a:latin typeface="Nimbus Sans"/>
                <a:ea typeface="Nimbus Sans"/>
                <a:cs typeface="Nimbus Sans"/>
              </a:defRPr>
            </a:lvl9pPr>
          </a:lstStyle>
          <a:p xmlns:a="http://schemas.openxmlformats.org/drawingml/2006/main">
            <a:pPr algn="r">
              <a:defRPr sz="1875" b="1">
                <a:solidFill>
                  <a:srgbClr val="235E8E"/>
                </a:solidFill>
                <a:latin typeface="Nimbus Sans"/>
                <a:ea typeface="Nimbus Sans"/>
                <a:cs typeface="Nimbus Sans"/>
              </a:defRPr>
            </a:pPr>
            <a:r>
              <a:rPr sz="1875" b="1">
                <a:solidFill>
                  <a:srgbClr val="235E8E"/>
                </a:solidFill>
                <a:latin typeface="Nimbus Sans"/>
                <a:ea typeface="Nimbus Sans"/>
                <a:cs typeface="Nimbus Sans"/>
              </a:rPr>
              <a:t>−$354.9m</a:t>
            </a:r>
          </a:p>
        </p:txBody>
      </p:sp>
      <p:sp>
        <p:nvSpPr>
          <p:cNvPr id="11" name="">
            <a:extLst xmlns:a="http://schemas.openxmlformats.org/drawingml/2006/main">
              <a:ext uri="{FF2B5EF4-FFF2-40B4-BE49-F238E27FC236}">
                <a16:creationId xmlns:a16="http://schemas.microsoft.com/office/drawing/2014/main" id="{61C3EA24-4F6D-495E-B435-815724A9BD5B}"/>
              </a:ext>
            </a:extLst>
          </p:cNvPr>
          <p:cNvSpPr>
            <a:spLocks xmlns:a="http://schemas.openxmlformats.org/drawingml/2006/main" noGrp="1"/>
          </p:cNvSpPr>
          <p:nvPr/>
        </p:nvSpPr>
        <p:spPr>
          <a:xfrm xmlns:a="http://schemas.openxmlformats.org/drawingml/2006/main">
            <a:off x="742950" y="4257675"/>
            <a:ext cx="7524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650" b="0">
                <a:solidFill>
                  <a:srgbClr val="1E3348"/>
                </a:solidFill>
                <a:latin typeface="Nimbus Sans"/>
                <a:ea typeface="Nimbus Sans"/>
                <a:cs typeface="Nimbus Sans"/>
              </a:defRPr>
            </a:defPPr>
            <a:lvl1pPr algn="l">
              <a:defRPr sz="1650" b="0">
                <a:solidFill>
                  <a:srgbClr val="1E3348"/>
                </a:solidFill>
                <a:latin typeface="Nimbus Sans"/>
                <a:ea typeface="Nimbus Sans"/>
                <a:cs typeface="Nimbus Sans"/>
              </a:defRPr>
            </a:lvl1pPr>
            <a:lvl2pPr algn="l">
              <a:defRPr sz="1650" b="0">
                <a:solidFill>
                  <a:srgbClr val="1E3348"/>
                </a:solidFill>
                <a:latin typeface="Nimbus Sans"/>
                <a:ea typeface="Nimbus Sans"/>
                <a:cs typeface="Nimbus Sans"/>
              </a:defRPr>
            </a:lvl2pPr>
            <a:lvl3pPr algn="l">
              <a:defRPr sz="1650" b="0">
                <a:solidFill>
                  <a:srgbClr val="1E3348"/>
                </a:solidFill>
                <a:latin typeface="Nimbus Sans"/>
                <a:ea typeface="Nimbus Sans"/>
                <a:cs typeface="Nimbus Sans"/>
              </a:defRPr>
            </a:lvl3pPr>
            <a:lvl4pPr algn="l">
              <a:defRPr sz="1650" b="0">
                <a:solidFill>
                  <a:srgbClr val="1E3348"/>
                </a:solidFill>
                <a:latin typeface="Nimbus Sans"/>
                <a:ea typeface="Nimbus Sans"/>
                <a:cs typeface="Nimbus Sans"/>
              </a:defRPr>
            </a:lvl4pPr>
            <a:lvl5pPr algn="l">
              <a:defRPr sz="1650" b="0">
                <a:solidFill>
                  <a:srgbClr val="1E3348"/>
                </a:solidFill>
                <a:latin typeface="Nimbus Sans"/>
                <a:ea typeface="Nimbus Sans"/>
                <a:cs typeface="Nimbus Sans"/>
              </a:defRPr>
            </a:lvl5pPr>
            <a:lvl6pPr algn="l">
              <a:defRPr sz="1650" b="0">
                <a:solidFill>
                  <a:srgbClr val="1E3348"/>
                </a:solidFill>
                <a:latin typeface="Nimbus Sans"/>
                <a:ea typeface="Nimbus Sans"/>
                <a:cs typeface="Nimbus Sans"/>
              </a:defRPr>
            </a:lvl6pPr>
            <a:lvl7pPr algn="l">
              <a:defRPr sz="1650" b="0">
                <a:solidFill>
                  <a:srgbClr val="1E3348"/>
                </a:solidFill>
                <a:latin typeface="Nimbus Sans"/>
                <a:ea typeface="Nimbus Sans"/>
                <a:cs typeface="Nimbus Sans"/>
              </a:defRPr>
            </a:lvl7pPr>
            <a:lvl8pPr algn="l">
              <a:defRPr sz="1650" b="0">
                <a:solidFill>
                  <a:srgbClr val="1E3348"/>
                </a:solidFill>
                <a:latin typeface="Nimbus Sans"/>
                <a:ea typeface="Nimbus Sans"/>
                <a:cs typeface="Nimbus Sans"/>
              </a:defRPr>
            </a:lvl8pPr>
            <a:lvl9pPr algn="l">
              <a:defRPr sz="1650" b="0">
                <a:solidFill>
                  <a:srgbClr val="1E3348"/>
                </a:solidFill>
                <a:latin typeface="Nimbus Sans"/>
                <a:ea typeface="Nimbus Sans"/>
                <a:cs typeface="Nimbus Sans"/>
              </a:defRPr>
            </a:lvl9pPr>
          </a:lstStyle>
          <a:p xmlns:a="http://schemas.openxmlformats.org/drawingml/2006/main">
            <a:pPr algn="l">
              <a:defRPr sz="1650" b="0">
                <a:solidFill>
                  <a:srgbClr val="1E3348"/>
                </a:solidFill>
                <a:latin typeface="Nimbus Sans"/>
                <a:ea typeface="Nimbus Sans"/>
                <a:cs typeface="Nimbus Sans"/>
              </a:defRPr>
            </a:pPr>
            <a:r>
              <a:rPr sz="1650" b="0">
                <a:solidFill>
                  <a:srgbClr val="1E3348"/>
                </a:solidFill>
                <a:latin typeface="Nimbus Sans"/>
                <a:ea typeface="Nimbus Sans"/>
                <a:cs typeface="Nimbus Sans"/>
              </a:rPr>
              <a:t>Park operations, replacement reserve, bonuses</a:t>
            </a:r>
          </a:p>
        </p:txBody>
      </p:sp>
      <p:sp>
        <p:nvSpPr>
          <p:cNvPr id="12" name="">
            <a:extLst xmlns:a="http://schemas.openxmlformats.org/drawingml/2006/main">
              <a:ext uri="{FF2B5EF4-FFF2-40B4-BE49-F238E27FC236}">
                <a16:creationId xmlns:a16="http://schemas.microsoft.com/office/drawing/2014/main" id="{C755CF5C-668F-4140-B2BF-5273B55536A5}"/>
              </a:ext>
            </a:extLst>
          </p:cNvPr>
          <p:cNvSpPr>
            <a:spLocks xmlns:a="http://schemas.openxmlformats.org/drawingml/2006/main" noGrp="1"/>
          </p:cNvSpPr>
          <p:nvPr/>
        </p:nvSpPr>
        <p:spPr>
          <a:xfrm xmlns:a="http://schemas.openxmlformats.org/drawingml/2006/main">
            <a:off x="8572500" y="4257675"/>
            <a:ext cx="266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1875" b="1">
                <a:solidFill>
                  <a:srgbClr val="235E8E"/>
                </a:solidFill>
                <a:latin typeface="Nimbus Sans"/>
                <a:ea typeface="Nimbus Sans"/>
                <a:cs typeface="Nimbus Sans"/>
              </a:defRPr>
            </a:defPPr>
            <a:lvl1pPr algn="r">
              <a:defRPr sz="1875" b="1">
                <a:solidFill>
                  <a:srgbClr val="235E8E"/>
                </a:solidFill>
                <a:latin typeface="Nimbus Sans"/>
                <a:ea typeface="Nimbus Sans"/>
                <a:cs typeface="Nimbus Sans"/>
              </a:defRPr>
            </a:lvl1pPr>
            <a:lvl2pPr algn="r">
              <a:defRPr sz="1875" b="1">
                <a:solidFill>
                  <a:srgbClr val="235E8E"/>
                </a:solidFill>
                <a:latin typeface="Nimbus Sans"/>
                <a:ea typeface="Nimbus Sans"/>
                <a:cs typeface="Nimbus Sans"/>
              </a:defRPr>
            </a:lvl2pPr>
            <a:lvl3pPr algn="r">
              <a:defRPr sz="1875" b="1">
                <a:solidFill>
                  <a:srgbClr val="235E8E"/>
                </a:solidFill>
                <a:latin typeface="Nimbus Sans"/>
                <a:ea typeface="Nimbus Sans"/>
                <a:cs typeface="Nimbus Sans"/>
              </a:defRPr>
            </a:lvl3pPr>
            <a:lvl4pPr algn="r">
              <a:defRPr sz="1875" b="1">
                <a:solidFill>
                  <a:srgbClr val="235E8E"/>
                </a:solidFill>
                <a:latin typeface="Nimbus Sans"/>
                <a:ea typeface="Nimbus Sans"/>
                <a:cs typeface="Nimbus Sans"/>
              </a:defRPr>
            </a:lvl4pPr>
            <a:lvl5pPr algn="r">
              <a:defRPr sz="1875" b="1">
                <a:solidFill>
                  <a:srgbClr val="235E8E"/>
                </a:solidFill>
                <a:latin typeface="Nimbus Sans"/>
                <a:ea typeface="Nimbus Sans"/>
                <a:cs typeface="Nimbus Sans"/>
              </a:defRPr>
            </a:lvl5pPr>
            <a:lvl6pPr algn="r">
              <a:defRPr sz="1875" b="1">
                <a:solidFill>
                  <a:srgbClr val="235E8E"/>
                </a:solidFill>
                <a:latin typeface="Nimbus Sans"/>
                <a:ea typeface="Nimbus Sans"/>
                <a:cs typeface="Nimbus Sans"/>
              </a:defRPr>
            </a:lvl6pPr>
            <a:lvl7pPr algn="r">
              <a:defRPr sz="1875" b="1">
                <a:solidFill>
                  <a:srgbClr val="235E8E"/>
                </a:solidFill>
                <a:latin typeface="Nimbus Sans"/>
                <a:ea typeface="Nimbus Sans"/>
                <a:cs typeface="Nimbus Sans"/>
              </a:defRPr>
            </a:lvl7pPr>
            <a:lvl8pPr algn="r">
              <a:defRPr sz="1875" b="1">
                <a:solidFill>
                  <a:srgbClr val="235E8E"/>
                </a:solidFill>
                <a:latin typeface="Nimbus Sans"/>
                <a:ea typeface="Nimbus Sans"/>
                <a:cs typeface="Nimbus Sans"/>
              </a:defRPr>
            </a:lvl8pPr>
            <a:lvl9pPr algn="r">
              <a:defRPr sz="1875" b="1">
                <a:solidFill>
                  <a:srgbClr val="235E8E"/>
                </a:solidFill>
                <a:latin typeface="Nimbus Sans"/>
                <a:ea typeface="Nimbus Sans"/>
                <a:cs typeface="Nimbus Sans"/>
              </a:defRPr>
            </a:lvl9pPr>
          </a:lstStyle>
          <a:p xmlns:a="http://schemas.openxmlformats.org/drawingml/2006/main">
            <a:pPr algn="r">
              <a:defRPr sz="1875" b="1">
                <a:solidFill>
                  <a:srgbClr val="235E8E"/>
                </a:solidFill>
                <a:latin typeface="Nimbus Sans"/>
                <a:ea typeface="Nimbus Sans"/>
                <a:cs typeface="Nimbus Sans"/>
              </a:defRPr>
            </a:pPr>
            <a:r>
              <a:rPr sz="1875" b="1">
                <a:solidFill>
                  <a:srgbClr val="235E8E"/>
                </a:solidFill>
                <a:latin typeface="Nimbus Sans"/>
                <a:ea typeface="Nimbus Sans"/>
                <a:cs typeface="Nimbus Sans"/>
              </a:rPr>
              <a:t>−$41.0m</a:t>
            </a:r>
          </a:p>
        </p:txBody>
      </p:sp>
      <p:sp>
        <p:nvSpPr>
          <p:cNvPr id="13" name="">
            <a:extLst xmlns:a="http://schemas.openxmlformats.org/drawingml/2006/main">
              <a:ext uri="{FF2B5EF4-FFF2-40B4-BE49-F238E27FC236}">
                <a16:creationId xmlns:a16="http://schemas.microsoft.com/office/drawing/2014/main" id="{61342BFF-D915-4D86-956A-9DD1504F0FFE}"/>
              </a:ext>
            </a:extLst>
          </p:cNvPr>
          <p:cNvSpPr>
            <a:spLocks xmlns:a="http://schemas.openxmlformats.org/drawingml/2006/main" noGrp="1"/>
          </p:cNvSpPr>
          <p:nvPr/>
        </p:nvSpPr>
        <p:spPr>
          <a:xfrm xmlns:a="http://schemas.openxmlformats.org/drawingml/2006/main">
            <a:off x="742950" y="4953000"/>
            <a:ext cx="7524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1">
                <a:solidFill>
                  <a:srgbClr val="17283D"/>
                </a:solidFill>
                <a:latin typeface="Nimbus Sans"/>
                <a:ea typeface="Nimbus Sans"/>
                <a:cs typeface="Nimbus Sans"/>
              </a:defRPr>
            </a:defPPr>
            <a:lvl1pPr algn="l">
              <a:defRPr sz="1875" b="1">
                <a:solidFill>
                  <a:srgbClr val="17283D"/>
                </a:solidFill>
                <a:latin typeface="Nimbus Sans"/>
                <a:ea typeface="Nimbus Sans"/>
                <a:cs typeface="Nimbus Sans"/>
              </a:defRPr>
            </a:lvl1pPr>
            <a:lvl2pPr algn="l">
              <a:defRPr sz="1875" b="1">
                <a:solidFill>
                  <a:srgbClr val="17283D"/>
                </a:solidFill>
                <a:latin typeface="Nimbus Sans"/>
                <a:ea typeface="Nimbus Sans"/>
                <a:cs typeface="Nimbus Sans"/>
              </a:defRPr>
            </a:lvl2pPr>
            <a:lvl3pPr algn="l">
              <a:defRPr sz="1875" b="1">
                <a:solidFill>
                  <a:srgbClr val="17283D"/>
                </a:solidFill>
                <a:latin typeface="Nimbus Sans"/>
                <a:ea typeface="Nimbus Sans"/>
                <a:cs typeface="Nimbus Sans"/>
              </a:defRPr>
            </a:lvl3pPr>
            <a:lvl4pPr algn="l">
              <a:defRPr sz="1875" b="1">
                <a:solidFill>
                  <a:srgbClr val="17283D"/>
                </a:solidFill>
                <a:latin typeface="Nimbus Sans"/>
                <a:ea typeface="Nimbus Sans"/>
                <a:cs typeface="Nimbus Sans"/>
              </a:defRPr>
            </a:lvl4pPr>
            <a:lvl5pPr algn="l">
              <a:defRPr sz="1875" b="1">
                <a:solidFill>
                  <a:srgbClr val="17283D"/>
                </a:solidFill>
                <a:latin typeface="Nimbus Sans"/>
                <a:ea typeface="Nimbus Sans"/>
                <a:cs typeface="Nimbus Sans"/>
              </a:defRPr>
            </a:lvl5pPr>
            <a:lvl6pPr algn="l">
              <a:defRPr sz="1875" b="1">
                <a:solidFill>
                  <a:srgbClr val="17283D"/>
                </a:solidFill>
                <a:latin typeface="Nimbus Sans"/>
                <a:ea typeface="Nimbus Sans"/>
                <a:cs typeface="Nimbus Sans"/>
              </a:defRPr>
            </a:lvl6pPr>
            <a:lvl7pPr algn="l">
              <a:defRPr sz="1875" b="1">
                <a:solidFill>
                  <a:srgbClr val="17283D"/>
                </a:solidFill>
                <a:latin typeface="Nimbus Sans"/>
                <a:ea typeface="Nimbus Sans"/>
                <a:cs typeface="Nimbus Sans"/>
              </a:defRPr>
            </a:lvl7pPr>
            <a:lvl8pPr algn="l">
              <a:defRPr sz="1875" b="1">
                <a:solidFill>
                  <a:srgbClr val="17283D"/>
                </a:solidFill>
                <a:latin typeface="Nimbus Sans"/>
                <a:ea typeface="Nimbus Sans"/>
                <a:cs typeface="Nimbus Sans"/>
              </a:defRPr>
            </a:lvl8pPr>
            <a:lvl9pPr algn="l">
              <a:defRPr sz="1875" b="1">
                <a:solidFill>
                  <a:srgbClr val="17283D"/>
                </a:solidFill>
                <a:latin typeface="Nimbus Sans"/>
                <a:ea typeface="Nimbus Sans"/>
                <a:cs typeface="Nimbus Sans"/>
              </a:defRPr>
            </a:lvl9pPr>
          </a:lstStyle>
          <a:p xmlns:a="http://schemas.openxmlformats.org/drawingml/2006/main">
            <a:pPr algn="l">
              <a:defRPr sz="1875" b="1">
                <a:solidFill>
                  <a:srgbClr val="17283D"/>
                </a:solidFill>
                <a:latin typeface="Nimbus Sans"/>
                <a:ea typeface="Nimbus Sans"/>
                <a:cs typeface="Nimbus Sans"/>
              </a:defRPr>
            </a:pPr>
            <a:r>
              <a:rPr sz="1875" b="1">
                <a:solidFill>
                  <a:srgbClr val="17283D"/>
                </a:solidFill>
                <a:latin typeface="Nimbus Sans"/>
                <a:ea typeface="Nimbus Sans"/>
                <a:cs typeface="Nimbus Sans"/>
              </a:rPr>
              <a:t>Annual City cash</a:t>
            </a:r>
          </a:p>
        </p:txBody>
      </p:sp>
      <p:sp>
        <p:nvSpPr>
          <p:cNvPr id="14" name="">
            <a:extLst xmlns:a="http://schemas.openxmlformats.org/drawingml/2006/main">
              <a:ext uri="{FF2B5EF4-FFF2-40B4-BE49-F238E27FC236}">
                <a16:creationId xmlns:a16="http://schemas.microsoft.com/office/drawing/2014/main" id="{4A01F1A2-2801-44B9-9F0B-D1EC0E3969C8}"/>
              </a:ext>
            </a:extLst>
          </p:cNvPr>
          <p:cNvSpPr>
            <a:spLocks xmlns:a="http://schemas.openxmlformats.org/drawingml/2006/main" noGrp="1"/>
          </p:cNvSpPr>
          <p:nvPr/>
        </p:nvSpPr>
        <p:spPr>
          <a:xfrm xmlns:a="http://schemas.openxmlformats.org/drawingml/2006/main">
            <a:off x="8572500" y="4953000"/>
            <a:ext cx="2667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2400" b="1">
                <a:solidFill>
                  <a:srgbClr val="B65B48"/>
                </a:solidFill>
                <a:latin typeface="Nimbus Sans"/>
                <a:ea typeface="Nimbus Sans"/>
                <a:cs typeface="Nimbus Sans"/>
              </a:defRPr>
            </a:defPPr>
            <a:lvl1pPr algn="r">
              <a:defRPr sz="2400" b="1">
                <a:solidFill>
                  <a:srgbClr val="B65B48"/>
                </a:solidFill>
                <a:latin typeface="Nimbus Sans"/>
                <a:ea typeface="Nimbus Sans"/>
                <a:cs typeface="Nimbus Sans"/>
              </a:defRPr>
            </a:lvl1pPr>
            <a:lvl2pPr algn="r">
              <a:defRPr sz="2400" b="1">
                <a:solidFill>
                  <a:srgbClr val="B65B48"/>
                </a:solidFill>
                <a:latin typeface="Nimbus Sans"/>
                <a:ea typeface="Nimbus Sans"/>
                <a:cs typeface="Nimbus Sans"/>
              </a:defRPr>
            </a:lvl2pPr>
            <a:lvl3pPr algn="r">
              <a:defRPr sz="2400" b="1">
                <a:solidFill>
                  <a:srgbClr val="B65B48"/>
                </a:solidFill>
                <a:latin typeface="Nimbus Sans"/>
                <a:ea typeface="Nimbus Sans"/>
                <a:cs typeface="Nimbus Sans"/>
              </a:defRPr>
            </a:lvl3pPr>
            <a:lvl4pPr algn="r">
              <a:defRPr sz="2400" b="1">
                <a:solidFill>
                  <a:srgbClr val="B65B48"/>
                </a:solidFill>
                <a:latin typeface="Nimbus Sans"/>
                <a:ea typeface="Nimbus Sans"/>
                <a:cs typeface="Nimbus Sans"/>
              </a:defRPr>
            </a:lvl4pPr>
            <a:lvl5pPr algn="r">
              <a:defRPr sz="2400" b="1">
                <a:solidFill>
                  <a:srgbClr val="B65B48"/>
                </a:solidFill>
                <a:latin typeface="Nimbus Sans"/>
                <a:ea typeface="Nimbus Sans"/>
                <a:cs typeface="Nimbus Sans"/>
              </a:defRPr>
            </a:lvl5pPr>
            <a:lvl6pPr algn="r">
              <a:defRPr sz="2400" b="1">
                <a:solidFill>
                  <a:srgbClr val="B65B48"/>
                </a:solidFill>
                <a:latin typeface="Nimbus Sans"/>
                <a:ea typeface="Nimbus Sans"/>
                <a:cs typeface="Nimbus Sans"/>
              </a:defRPr>
            </a:lvl6pPr>
            <a:lvl7pPr algn="r">
              <a:defRPr sz="2400" b="1">
                <a:solidFill>
                  <a:srgbClr val="B65B48"/>
                </a:solidFill>
                <a:latin typeface="Nimbus Sans"/>
                <a:ea typeface="Nimbus Sans"/>
                <a:cs typeface="Nimbus Sans"/>
              </a:defRPr>
            </a:lvl7pPr>
            <a:lvl8pPr algn="r">
              <a:defRPr sz="2400" b="1">
                <a:solidFill>
                  <a:srgbClr val="B65B48"/>
                </a:solidFill>
                <a:latin typeface="Nimbus Sans"/>
                <a:ea typeface="Nimbus Sans"/>
                <a:cs typeface="Nimbus Sans"/>
              </a:defRPr>
            </a:lvl8pPr>
            <a:lvl9pPr algn="r">
              <a:defRPr sz="2400" b="1">
                <a:solidFill>
                  <a:srgbClr val="B65B48"/>
                </a:solidFill>
                <a:latin typeface="Nimbus Sans"/>
                <a:ea typeface="Nimbus Sans"/>
                <a:cs typeface="Nimbus Sans"/>
              </a:defRPr>
            </a:lvl9pPr>
          </a:lstStyle>
          <a:p xmlns:a="http://schemas.openxmlformats.org/drawingml/2006/main">
            <a:pPr algn="r">
              <a:defRPr sz="2400" b="1">
                <a:solidFill>
                  <a:srgbClr val="B65B48"/>
                </a:solidFill>
                <a:latin typeface="Nimbus Sans"/>
                <a:ea typeface="Nimbus Sans"/>
                <a:cs typeface="Nimbus Sans"/>
              </a:defRPr>
            </a:pPr>
            <a:r>
              <a:rPr sz="2400" b="1">
                <a:solidFill>
                  <a:srgbClr val="B65B48"/>
                </a:solidFill>
                <a:latin typeface="Nimbus Sans"/>
                <a:ea typeface="Nimbus Sans"/>
                <a:cs typeface="Nimbus Sans"/>
              </a:rPr>
              <a:t>−$115.6m</a:t>
            </a:r>
          </a:p>
        </p:txBody>
      </p:sp>
      <p:sp>
        <p:nvSpPr>
          <p:cNvPr id="15" name="">
            <a:extLst xmlns:a="http://schemas.openxmlformats.org/drawingml/2006/main">
              <a:ext uri="{FF2B5EF4-FFF2-40B4-BE49-F238E27FC236}">
                <a16:creationId xmlns:a16="http://schemas.microsoft.com/office/drawing/2014/main" id="{1B1A7D58-C30E-49C8-9422-7037F8925D27}"/>
              </a:ext>
            </a:extLst>
          </p:cNvPr>
          <p:cNvSpPr>
            <a:spLocks xmlns:a="http://schemas.openxmlformats.org/drawingml/2006/main" noGrp="1"/>
          </p:cNvSpPr>
          <p:nvPr/>
        </p:nvSpPr>
        <p:spPr>
          <a:xfrm xmlns:a="http://schemas.openxmlformats.org/drawingml/2006/main">
            <a:off x="742950" y="5924550"/>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275" b="0">
                <a:solidFill>
                  <a:srgbClr val="5E7182"/>
                </a:solidFill>
                <a:latin typeface="Nimbus Sans"/>
                <a:ea typeface="Nimbus Sans"/>
                <a:cs typeface="Nimbus Sans"/>
              </a:defRPr>
            </a:defPPr>
            <a:lvl1pPr algn="l">
              <a:defRPr sz="1275" b="0">
                <a:solidFill>
                  <a:srgbClr val="5E7182"/>
                </a:solidFill>
                <a:latin typeface="Nimbus Sans"/>
                <a:ea typeface="Nimbus Sans"/>
                <a:cs typeface="Nimbus Sans"/>
              </a:defRPr>
            </a:lvl1pPr>
            <a:lvl2pPr algn="l">
              <a:defRPr sz="1275" b="0">
                <a:solidFill>
                  <a:srgbClr val="5E7182"/>
                </a:solidFill>
                <a:latin typeface="Nimbus Sans"/>
                <a:ea typeface="Nimbus Sans"/>
                <a:cs typeface="Nimbus Sans"/>
              </a:defRPr>
            </a:lvl2pPr>
            <a:lvl3pPr algn="l">
              <a:defRPr sz="1275" b="0">
                <a:solidFill>
                  <a:srgbClr val="5E7182"/>
                </a:solidFill>
                <a:latin typeface="Nimbus Sans"/>
                <a:ea typeface="Nimbus Sans"/>
                <a:cs typeface="Nimbus Sans"/>
              </a:defRPr>
            </a:lvl3pPr>
            <a:lvl4pPr algn="l">
              <a:defRPr sz="1275" b="0">
                <a:solidFill>
                  <a:srgbClr val="5E7182"/>
                </a:solidFill>
                <a:latin typeface="Nimbus Sans"/>
                <a:ea typeface="Nimbus Sans"/>
                <a:cs typeface="Nimbus Sans"/>
              </a:defRPr>
            </a:lvl4pPr>
            <a:lvl5pPr algn="l">
              <a:defRPr sz="1275" b="0">
                <a:solidFill>
                  <a:srgbClr val="5E7182"/>
                </a:solidFill>
                <a:latin typeface="Nimbus Sans"/>
                <a:ea typeface="Nimbus Sans"/>
                <a:cs typeface="Nimbus Sans"/>
              </a:defRPr>
            </a:lvl5pPr>
            <a:lvl6pPr algn="l">
              <a:defRPr sz="1275" b="0">
                <a:solidFill>
                  <a:srgbClr val="5E7182"/>
                </a:solidFill>
                <a:latin typeface="Nimbus Sans"/>
                <a:ea typeface="Nimbus Sans"/>
                <a:cs typeface="Nimbus Sans"/>
              </a:defRPr>
            </a:lvl6pPr>
            <a:lvl7pPr algn="l">
              <a:defRPr sz="1275" b="0">
                <a:solidFill>
                  <a:srgbClr val="5E7182"/>
                </a:solidFill>
                <a:latin typeface="Nimbus Sans"/>
                <a:ea typeface="Nimbus Sans"/>
                <a:cs typeface="Nimbus Sans"/>
              </a:defRPr>
            </a:lvl7pPr>
            <a:lvl8pPr algn="l">
              <a:defRPr sz="1275" b="0">
                <a:solidFill>
                  <a:srgbClr val="5E7182"/>
                </a:solidFill>
                <a:latin typeface="Nimbus Sans"/>
                <a:ea typeface="Nimbus Sans"/>
                <a:cs typeface="Nimbus Sans"/>
              </a:defRPr>
            </a:lvl8pPr>
            <a:lvl9pPr algn="l">
              <a:defRPr sz="1275" b="0">
                <a:solidFill>
                  <a:srgbClr val="5E7182"/>
                </a:solidFill>
                <a:latin typeface="Nimbus Sans"/>
                <a:ea typeface="Nimbus Sans"/>
                <a:cs typeface="Nimbus Sans"/>
              </a:defRPr>
            </a:lvl9pPr>
          </a:lstStyle>
          <a:p xmlns:a="http://schemas.openxmlformats.org/drawingml/2006/main">
            <a:pPr algn="l">
              <a:defRPr sz="1275" b="0">
                <a:solidFill>
                  <a:srgbClr val="5E7182"/>
                </a:solidFill>
                <a:latin typeface="Nimbus Sans"/>
                <a:ea typeface="Nimbus Sans"/>
                <a:cs typeface="Nimbus Sans"/>
              </a:defRPr>
            </a:pPr>
            <a:r>
              <a:rPr sz="1275" b="0">
                <a:solidFill>
                  <a:srgbClr val="5E7182"/>
                </a:solidFill>
                <a:latin typeface="Nimbus Sans"/>
                <a:ea typeface="Nimbus Sans"/>
                <a:cs typeface="Nimbus Sans"/>
              </a:rPr>
              <a:t>9,525 homes completed, 95% occupied, 20% discounted-rent homes. This is the all-bond case.</a:t>
            </a:r>
          </a:p>
        </p:txBody>
      </p:sp>
    </p:spTree>
    <p:extLst>
      <p:ext uri="{BB962C8B-B14F-4D97-AF65-F5344CB8AC3E}">
        <p14:creationId xmlns:p14="http://schemas.microsoft.com/office/powerpoint/2010/main" val="181489379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89B1646-3B69-4F89-AB31-879FE10B54B7}"/>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City cash through Year 40</a:t>
            </a:r>
          </a:p>
        </p:txBody>
      </p:sp>
      <p:sp>
        <p:nvSpPr>
          <p:cNvPr id="2" name="">
            <a:extLst xmlns:a="http://schemas.openxmlformats.org/drawingml/2006/main">
              <a:ext uri="{FF2B5EF4-FFF2-40B4-BE49-F238E27FC236}">
                <a16:creationId xmlns:a16="http://schemas.microsoft.com/office/drawing/2014/main" id="{AA612ADB-F486-42DA-B794-D05B35907EE0}"/>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07</a:t>
            </a:r>
          </a:p>
        </p:txBody>
      </p:sp>
      <p:graphicFrame>
        <p:nvGraphicFramePr>
          <p:cNvPr id="3" name="Chart">
            <a:extLst xmlns:a="http://schemas.openxmlformats.org/drawingml/2006/main">
              <a:ext uri="{FF2B5EF4-FFF2-40B4-BE49-F238E27FC236}">
                <a16:creationId xmlns:a16="http://schemas.microsoft.com/office/drawing/2014/main" id="{0DDF9032-2998-449C-9499-D37129031497}"/>
              </a:ext>
            </a:extLst>
          </p:cNvPr>
          <p:cNvGraphicFramePr/>
          <p:nvPr/>
        </p:nvGraphicFramePr>
        <p:xfrm>
          <a:off xmlns:a="http://schemas.openxmlformats.org/drawingml/2006/main" x="781050" y="1457325"/>
          <a:ext xmlns:a="http://schemas.openxmlformats.org/drawingml/2006/main" cx="10382250" cy="3905250"/>
        </p:xfrm>
        <a:graphic xmlns:a="http://schemas.openxmlformats.org/drawingml/2006/main">
          <a:graphicData uri="http://schemas.openxmlformats.org/drawingml/2006/chart">
            <c:chart xmlns:r="http://schemas.openxmlformats.org/officeDocument/2006/relationships" xmlns:c="http://schemas.openxmlformats.org/drawingml/2006/chart" r:id="R02f606fa1bb2415f"/>
          </a:graphicData>
        </a:graphic>
      </p:graphicFrame>
      <p:sp>
        <p:nvSpPr>
          <p:cNvPr id="4" name="">
            <a:extLst xmlns:a="http://schemas.openxmlformats.org/drawingml/2006/main">
              <a:ext uri="{FF2B5EF4-FFF2-40B4-BE49-F238E27FC236}">
                <a16:creationId xmlns:a16="http://schemas.microsoft.com/office/drawing/2014/main" id="{BC71E806-2F52-4264-8C09-98F16318D4D2}"/>
              </a:ext>
            </a:extLst>
          </p:cNvPr>
          <p:cNvSpPr>
            <a:spLocks xmlns:a="http://schemas.openxmlformats.org/drawingml/2006/main" noGrp="1"/>
          </p:cNvSpPr>
          <p:nvPr/>
        </p:nvSpPr>
        <p:spPr>
          <a:xfrm xmlns:a="http://schemas.openxmlformats.org/drawingml/2006/main">
            <a:off x="742950" y="5743575"/>
            <a:ext cx="10477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1">
                <a:solidFill>
                  <a:srgbClr val="17283D"/>
                </a:solidFill>
                <a:latin typeface="Nimbus Sans"/>
                <a:ea typeface="Nimbus Sans"/>
                <a:cs typeface="Nimbus Sans"/>
              </a:defRPr>
            </a:defPPr>
            <a:lvl1pPr algn="l">
              <a:defRPr sz="1725" b="1">
                <a:solidFill>
                  <a:srgbClr val="17283D"/>
                </a:solidFill>
                <a:latin typeface="Nimbus Sans"/>
                <a:ea typeface="Nimbus Sans"/>
                <a:cs typeface="Nimbus Sans"/>
              </a:defRPr>
            </a:lvl1pPr>
            <a:lvl2pPr algn="l">
              <a:defRPr sz="1725" b="1">
                <a:solidFill>
                  <a:srgbClr val="17283D"/>
                </a:solidFill>
                <a:latin typeface="Nimbus Sans"/>
                <a:ea typeface="Nimbus Sans"/>
                <a:cs typeface="Nimbus Sans"/>
              </a:defRPr>
            </a:lvl2pPr>
            <a:lvl3pPr algn="l">
              <a:defRPr sz="1725" b="1">
                <a:solidFill>
                  <a:srgbClr val="17283D"/>
                </a:solidFill>
                <a:latin typeface="Nimbus Sans"/>
                <a:ea typeface="Nimbus Sans"/>
                <a:cs typeface="Nimbus Sans"/>
              </a:defRPr>
            </a:lvl3pPr>
            <a:lvl4pPr algn="l">
              <a:defRPr sz="1725" b="1">
                <a:solidFill>
                  <a:srgbClr val="17283D"/>
                </a:solidFill>
                <a:latin typeface="Nimbus Sans"/>
                <a:ea typeface="Nimbus Sans"/>
                <a:cs typeface="Nimbus Sans"/>
              </a:defRPr>
            </a:lvl4pPr>
            <a:lvl5pPr algn="l">
              <a:defRPr sz="1725" b="1">
                <a:solidFill>
                  <a:srgbClr val="17283D"/>
                </a:solidFill>
                <a:latin typeface="Nimbus Sans"/>
                <a:ea typeface="Nimbus Sans"/>
                <a:cs typeface="Nimbus Sans"/>
              </a:defRPr>
            </a:lvl5pPr>
            <a:lvl6pPr algn="l">
              <a:defRPr sz="1725" b="1">
                <a:solidFill>
                  <a:srgbClr val="17283D"/>
                </a:solidFill>
                <a:latin typeface="Nimbus Sans"/>
                <a:ea typeface="Nimbus Sans"/>
                <a:cs typeface="Nimbus Sans"/>
              </a:defRPr>
            </a:lvl6pPr>
            <a:lvl7pPr algn="l">
              <a:defRPr sz="1725" b="1">
                <a:solidFill>
                  <a:srgbClr val="17283D"/>
                </a:solidFill>
                <a:latin typeface="Nimbus Sans"/>
                <a:ea typeface="Nimbus Sans"/>
                <a:cs typeface="Nimbus Sans"/>
              </a:defRPr>
            </a:lvl7pPr>
            <a:lvl8pPr algn="l">
              <a:defRPr sz="1725" b="1">
                <a:solidFill>
                  <a:srgbClr val="17283D"/>
                </a:solidFill>
                <a:latin typeface="Nimbus Sans"/>
                <a:ea typeface="Nimbus Sans"/>
                <a:cs typeface="Nimbus Sans"/>
              </a:defRPr>
            </a:lvl8pPr>
            <a:lvl9pPr algn="l">
              <a:defRPr sz="1725" b="1">
                <a:solidFill>
                  <a:srgbClr val="17283D"/>
                </a:solidFill>
                <a:latin typeface="Nimbus Sans"/>
                <a:ea typeface="Nimbus Sans"/>
                <a:cs typeface="Nimbus Sans"/>
              </a:defRPr>
            </a:lvl9pPr>
          </a:lstStyle>
          <a:p xmlns:a="http://schemas.openxmlformats.org/drawingml/2006/main">
            <a:pPr algn="l">
              <a:defRPr sz="1725" b="1">
                <a:solidFill>
                  <a:srgbClr val="17283D"/>
                </a:solidFill>
                <a:latin typeface="Nimbus Sans"/>
                <a:ea typeface="Nimbus Sans"/>
                <a:cs typeface="Nimbus Sans"/>
              </a:defRPr>
            </a:pPr>
            <a:r>
              <a:rPr sz="1725" b="1">
                <a:solidFill>
                  <a:srgbClr val="17283D"/>
                </a:solidFill>
                <a:latin typeface="Nimbus Sans"/>
                <a:ea typeface="Nimbus Sans"/>
                <a:cs typeface="Nimbus Sans"/>
              </a:rPr>
              <a:t>First surplus: Year 26     Final bond payment: Year 33     Year 40: +$502m nominal</a:t>
            </a:r>
          </a:p>
        </p:txBody>
      </p:sp>
    </p:spTree>
    <p:extLst>
      <p:ext uri="{BB962C8B-B14F-4D97-AF65-F5344CB8AC3E}">
        <p14:creationId xmlns:p14="http://schemas.microsoft.com/office/powerpoint/2010/main" val="26717157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CA16BD9-5225-4114-9717-9CC4A2FE871C}"/>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The financing problem to solve</a:t>
            </a:r>
          </a:p>
        </p:txBody>
      </p:sp>
      <p:sp>
        <p:nvSpPr>
          <p:cNvPr id="2" name="">
            <a:extLst xmlns:a="http://schemas.openxmlformats.org/drawingml/2006/main">
              <a:ext uri="{FF2B5EF4-FFF2-40B4-BE49-F238E27FC236}">
                <a16:creationId xmlns:a16="http://schemas.microsoft.com/office/drawing/2014/main" id="{29405D60-AA09-4300-979F-A496C975B5E9}"/>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08</a:t>
            </a:r>
          </a:p>
        </p:txBody>
      </p:sp>
      <p:sp>
        <p:nvSpPr>
          <p:cNvPr id="3" name="">
            <a:extLst xmlns:a="http://schemas.openxmlformats.org/drawingml/2006/main">
              <a:ext uri="{FF2B5EF4-FFF2-40B4-BE49-F238E27FC236}">
                <a16:creationId xmlns:a16="http://schemas.microsoft.com/office/drawing/2014/main" id="{59AE6389-D9BE-4EDD-9271-5DA8B2F8907A}"/>
              </a:ext>
            </a:extLst>
          </p:cNvPr>
          <p:cNvSpPr>
            <a:spLocks xmlns:a="http://schemas.openxmlformats.org/drawingml/2006/main" noGrp="1"/>
          </p:cNvSpPr>
          <p:nvPr/>
        </p:nvSpPr>
        <p:spPr>
          <a:xfrm xmlns:a="http://schemas.openxmlformats.org/drawingml/2006/main">
            <a:off x="714375" y="1695450"/>
            <a:ext cx="4619625"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4875" b="1">
                <a:solidFill>
                  <a:srgbClr val="17283D"/>
                </a:solidFill>
                <a:latin typeface="Nimbus Sans"/>
                <a:ea typeface="Nimbus Sans"/>
                <a:cs typeface="Nimbus Sans"/>
              </a:defRPr>
            </a:defPPr>
            <a:lvl1pPr algn="l">
              <a:defRPr sz="4875" b="1">
                <a:solidFill>
                  <a:srgbClr val="17283D"/>
                </a:solidFill>
                <a:latin typeface="Nimbus Sans"/>
                <a:ea typeface="Nimbus Sans"/>
                <a:cs typeface="Nimbus Sans"/>
              </a:defRPr>
            </a:lvl1pPr>
            <a:lvl2pPr algn="l">
              <a:defRPr sz="4875" b="1">
                <a:solidFill>
                  <a:srgbClr val="17283D"/>
                </a:solidFill>
                <a:latin typeface="Nimbus Sans"/>
                <a:ea typeface="Nimbus Sans"/>
                <a:cs typeface="Nimbus Sans"/>
              </a:defRPr>
            </a:lvl2pPr>
            <a:lvl3pPr algn="l">
              <a:defRPr sz="4875" b="1">
                <a:solidFill>
                  <a:srgbClr val="17283D"/>
                </a:solidFill>
                <a:latin typeface="Nimbus Sans"/>
                <a:ea typeface="Nimbus Sans"/>
                <a:cs typeface="Nimbus Sans"/>
              </a:defRPr>
            </a:lvl3pPr>
            <a:lvl4pPr algn="l">
              <a:defRPr sz="4875" b="1">
                <a:solidFill>
                  <a:srgbClr val="17283D"/>
                </a:solidFill>
                <a:latin typeface="Nimbus Sans"/>
                <a:ea typeface="Nimbus Sans"/>
                <a:cs typeface="Nimbus Sans"/>
              </a:defRPr>
            </a:lvl4pPr>
            <a:lvl5pPr algn="l">
              <a:defRPr sz="4875" b="1">
                <a:solidFill>
                  <a:srgbClr val="17283D"/>
                </a:solidFill>
                <a:latin typeface="Nimbus Sans"/>
                <a:ea typeface="Nimbus Sans"/>
                <a:cs typeface="Nimbus Sans"/>
              </a:defRPr>
            </a:lvl5pPr>
            <a:lvl6pPr algn="l">
              <a:defRPr sz="4875" b="1">
                <a:solidFill>
                  <a:srgbClr val="17283D"/>
                </a:solidFill>
                <a:latin typeface="Nimbus Sans"/>
                <a:ea typeface="Nimbus Sans"/>
                <a:cs typeface="Nimbus Sans"/>
              </a:defRPr>
            </a:lvl6pPr>
            <a:lvl7pPr algn="l">
              <a:defRPr sz="4875" b="1">
                <a:solidFill>
                  <a:srgbClr val="17283D"/>
                </a:solidFill>
                <a:latin typeface="Nimbus Sans"/>
                <a:ea typeface="Nimbus Sans"/>
                <a:cs typeface="Nimbus Sans"/>
              </a:defRPr>
            </a:lvl7pPr>
            <a:lvl8pPr algn="l">
              <a:defRPr sz="4875" b="1">
                <a:solidFill>
                  <a:srgbClr val="17283D"/>
                </a:solidFill>
                <a:latin typeface="Nimbus Sans"/>
                <a:ea typeface="Nimbus Sans"/>
                <a:cs typeface="Nimbus Sans"/>
              </a:defRPr>
            </a:lvl8pPr>
            <a:lvl9pPr algn="l">
              <a:defRPr sz="4875" b="1">
                <a:solidFill>
                  <a:srgbClr val="17283D"/>
                </a:solidFill>
                <a:latin typeface="Nimbus Sans"/>
                <a:ea typeface="Nimbus Sans"/>
                <a:cs typeface="Nimbus Sans"/>
              </a:defRPr>
            </a:lvl9pPr>
          </a:lstStyle>
          <a:p xmlns:a="http://schemas.openxmlformats.org/drawingml/2006/main">
            <a:pPr algn="l">
              <a:defRPr sz="4875" b="1">
                <a:solidFill>
                  <a:srgbClr val="17283D"/>
                </a:solidFill>
                <a:latin typeface="Nimbus Sans"/>
                <a:ea typeface="Nimbus Sans"/>
                <a:cs typeface="Nimbus Sans"/>
              </a:defRPr>
            </a:pPr>
            <a:r>
              <a:rPr sz="4875" b="1">
                <a:solidFill>
                  <a:srgbClr val="17283D"/>
                </a:solidFill>
                <a:latin typeface="Nimbus Sans"/>
                <a:ea typeface="Nimbus Sans"/>
                <a:cs typeface="Nimbus Sans"/>
              </a:rPr>
              <a:t>$5.46b</a:t>
            </a:r>
          </a:p>
        </p:txBody>
      </p:sp>
      <p:sp>
        <p:nvSpPr>
          <p:cNvPr id="4" name="">
            <a:extLst xmlns:a="http://schemas.openxmlformats.org/drawingml/2006/main">
              <a:ext uri="{FF2B5EF4-FFF2-40B4-BE49-F238E27FC236}">
                <a16:creationId xmlns:a16="http://schemas.microsoft.com/office/drawing/2014/main" id="{92157753-6DC6-4C33-A783-0DCDFE3A0F2C}"/>
              </a:ext>
            </a:extLst>
          </p:cNvPr>
          <p:cNvSpPr>
            <a:spLocks xmlns:a="http://schemas.openxmlformats.org/drawingml/2006/main" noGrp="1"/>
          </p:cNvSpPr>
          <p:nvPr/>
        </p:nvSpPr>
        <p:spPr>
          <a:xfrm xmlns:a="http://schemas.openxmlformats.org/drawingml/2006/main">
            <a:off x="714375" y="2733675"/>
            <a:ext cx="4476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235E8E"/>
                </a:solidFill>
                <a:latin typeface="Nimbus Sans"/>
                <a:ea typeface="Nimbus Sans"/>
                <a:cs typeface="Nimbus Sans"/>
              </a:defRPr>
            </a:defPPr>
            <a:lvl1pPr algn="l">
              <a:defRPr sz="1875" b="0">
                <a:solidFill>
                  <a:srgbClr val="235E8E"/>
                </a:solidFill>
                <a:latin typeface="Nimbus Sans"/>
                <a:ea typeface="Nimbus Sans"/>
                <a:cs typeface="Nimbus Sans"/>
              </a:defRPr>
            </a:lvl1pPr>
            <a:lvl2pPr algn="l">
              <a:defRPr sz="1875" b="0">
                <a:solidFill>
                  <a:srgbClr val="235E8E"/>
                </a:solidFill>
                <a:latin typeface="Nimbus Sans"/>
                <a:ea typeface="Nimbus Sans"/>
                <a:cs typeface="Nimbus Sans"/>
              </a:defRPr>
            </a:lvl2pPr>
            <a:lvl3pPr algn="l">
              <a:defRPr sz="1875" b="0">
                <a:solidFill>
                  <a:srgbClr val="235E8E"/>
                </a:solidFill>
                <a:latin typeface="Nimbus Sans"/>
                <a:ea typeface="Nimbus Sans"/>
                <a:cs typeface="Nimbus Sans"/>
              </a:defRPr>
            </a:lvl3pPr>
            <a:lvl4pPr algn="l">
              <a:defRPr sz="1875" b="0">
                <a:solidFill>
                  <a:srgbClr val="235E8E"/>
                </a:solidFill>
                <a:latin typeface="Nimbus Sans"/>
                <a:ea typeface="Nimbus Sans"/>
                <a:cs typeface="Nimbus Sans"/>
              </a:defRPr>
            </a:lvl4pPr>
            <a:lvl5pPr algn="l">
              <a:defRPr sz="1875" b="0">
                <a:solidFill>
                  <a:srgbClr val="235E8E"/>
                </a:solidFill>
                <a:latin typeface="Nimbus Sans"/>
                <a:ea typeface="Nimbus Sans"/>
                <a:cs typeface="Nimbus Sans"/>
              </a:defRPr>
            </a:lvl5pPr>
            <a:lvl6pPr algn="l">
              <a:defRPr sz="1875" b="0">
                <a:solidFill>
                  <a:srgbClr val="235E8E"/>
                </a:solidFill>
                <a:latin typeface="Nimbus Sans"/>
                <a:ea typeface="Nimbus Sans"/>
                <a:cs typeface="Nimbus Sans"/>
              </a:defRPr>
            </a:lvl6pPr>
            <a:lvl7pPr algn="l">
              <a:defRPr sz="1875" b="0">
                <a:solidFill>
                  <a:srgbClr val="235E8E"/>
                </a:solidFill>
                <a:latin typeface="Nimbus Sans"/>
                <a:ea typeface="Nimbus Sans"/>
                <a:cs typeface="Nimbus Sans"/>
              </a:defRPr>
            </a:lvl7pPr>
            <a:lvl8pPr algn="l">
              <a:defRPr sz="1875" b="0">
                <a:solidFill>
                  <a:srgbClr val="235E8E"/>
                </a:solidFill>
                <a:latin typeface="Nimbus Sans"/>
                <a:ea typeface="Nimbus Sans"/>
                <a:cs typeface="Nimbus Sans"/>
              </a:defRPr>
            </a:lvl8pPr>
            <a:lvl9pPr algn="l">
              <a:defRPr sz="1875" b="0">
                <a:solidFill>
                  <a:srgbClr val="235E8E"/>
                </a:solidFill>
                <a:latin typeface="Nimbus Sans"/>
                <a:ea typeface="Nimbus Sans"/>
                <a:cs typeface="Nimbus Sans"/>
              </a:defRPr>
            </a:lvl9pPr>
          </a:lstStyle>
          <a:p xmlns:a="http://schemas.openxmlformats.org/drawingml/2006/main">
            <a:pPr algn="l">
              <a:defRPr sz="1875" b="0">
                <a:solidFill>
                  <a:srgbClr val="235E8E"/>
                </a:solidFill>
                <a:latin typeface="Nimbus Sans"/>
                <a:ea typeface="Nimbus Sans"/>
                <a:cs typeface="Nimbus Sans"/>
              </a:defRPr>
            </a:pPr>
            <a:r>
              <a:rPr sz="1875" b="0">
                <a:solidFill>
                  <a:srgbClr val="235E8E"/>
                </a:solidFill>
                <a:latin typeface="Nimbus Sans"/>
                <a:ea typeface="Nimbus Sans"/>
                <a:cs typeface="Nimbus Sans"/>
              </a:rPr>
              <a:t>all-bond envelope</a:t>
            </a:r>
          </a:p>
        </p:txBody>
      </p:sp>
      <p:sp>
        <p:nvSpPr>
          <p:cNvPr id="5" name="">
            <a:extLst xmlns:a="http://schemas.openxmlformats.org/drawingml/2006/main">
              <a:ext uri="{FF2B5EF4-FFF2-40B4-BE49-F238E27FC236}">
                <a16:creationId xmlns:a16="http://schemas.microsoft.com/office/drawing/2014/main" id="{0196CFA4-B048-411B-B2FF-DEC8397335E8}"/>
              </a:ext>
            </a:extLst>
          </p:cNvPr>
          <p:cNvSpPr>
            <a:spLocks xmlns:a="http://schemas.openxmlformats.org/drawingml/2006/main" noGrp="1"/>
          </p:cNvSpPr>
          <p:nvPr/>
        </p:nvSpPr>
        <p:spPr>
          <a:xfrm xmlns:a="http://schemas.openxmlformats.org/drawingml/2006/main">
            <a:off x="6362700" y="1695450"/>
            <a:ext cx="4762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4875" b="1">
                <a:solidFill>
                  <a:srgbClr val="17283D"/>
                </a:solidFill>
                <a:latin typeface="Nimbus Sans"/>
                <a:ea typeface="Nimbus Sans"/>
                <a:cs typeface="Nimbus Sans"/>
              </a:defRPr>
            </a:defPPr>
            <a:lvl1pPr algn="l">
              <a:defRPr sz="4875" b="1">
                <a:solidFill>
                  <a:srgbClr val="17283D"/>
                </a:solidFill>
                <a:latin typeface="Nimbus Sans"/>
                <a:ea typeface="Nimbus Sans"/>
                <a:cs typeface="Nimbus Sans"/>
              </a:defRPr>
            </a:lvl1pPr>
            <a:lvl2pPr algn="l">
              <a:defRPr sz="4875" b="1">
                <a:solidFill>
                  <a:srgbClr val="17283D"/>
                </a:solidFill>
                <a:latin typeface="Nimbus Sans"/>
                <a:ea typeface="Nimbus Sans"/>
                <a:cs typeface="Nimbus Sans"/>
              </a:defRPr>
            </a:lvl2pPr>
            <a:lvl3pPr algn="l">
              <a:defRPr sz="4875" b="1">
                <a:solidFill>
                  <a:srgbClr val="17283D"/>
                </a:solidFill>
                <a:latin typeface="Nimbus Sans"/>
                <a:ea typeface="Nimbus Sans"/>
                <a:cs typeface="Nimbus Sans"/>
              </a:defRPr>
            </a:lvl3pPr>
            <a:lvl4pPr algn="l">
              <a:defRPr sz="4875" b="1">
                <a:solidFill>
                  <a:srgbClr val="17283D"/>
                </a:solidFill>
                <a:latin typeface="Nimbus Sans"/>
                <a:ea typeface="Nimbus Sans"/>
                <a:cs typeface="Nimbus Sans"/>
              </a:defRPr>
            </a:lvl4pPr>
            <a:lvl5pPr algn="l">
              <a:defRPr sz="4875" b="1">
                <a:solidFill>
                  <a:srgbClr val="17283D"/>
                </a:solidFill>
                <a:latin typeface="Nimbus Sans"/>
                <a:ea typeface="Nimbus Sans"/>
                <a:cs typeface="Nimbus Sans"/>
              </a:defRPr>
            </a:lvl5pPr>
            <a:lvl6pPr algn="l">
              <a:defRPr sz="4875" b="1">
                <a:solidFill>
                  <a:srgbClr val="17283D"/>
                </a:solidFill>
                <a:latin typeface="Nimbus Sans"/>
                <a:ea typeface="Nimbus Sans"/>
                <a:cs typeface="Nimbus Sans"/>
              </a:defRPr>
            </a:lvl6pPr>
            <a:lvl7pPr algn="l">
              <a:defRPr sz="4875" b="1">
                <a:solidFill>
                  <a:srgbClr val="17283D"/>
                </a:solidFill>
                <a:latin typeface="Nimbus Sans"/>
                <a:ea typeface="Nimbus Sans"/>
                <a:cs typeface="Nimbus Sans"/>
              </a:defRPr>
            </a:lvl7pPr>
            <a:lvl8pPr algn="l">
              <a:defRPr sz="4875" b="1">
                <a:solidFill>
                  <a:srgbClr val="17283D"/>
                </a:solidFill>
                <a:latin typeface="Nimbus Sans"/>
                <a:ea typeface="Nimbus Sans"/>
                <a:cs typeface="Nimbus Sans"/>
              </a:defRPr>
            </a:lvl8pPr>
            <a:lvl9pPr algn="l">
              <a:defRPr sz="4875" b="1">
                <a:solidFill>
                  <a:srgbClr val="17283D"/>
                </a:solidFill>
                <a:latin typeface="Nimbus Sans"/>
                <a:ea typeface="Nimbus Sans"/>
                <a:cs typeface="Nimbus Sans"/>
              </a:defRPr>
            </a:lvl9pPr>
          </a:lstStyle>
          <a:p xmlns:a="http://schemas.openxmlformats.org/drawingml/2006/main">
            <a:pPr algn="l">
              <a:defRPr sz="4875" b="1">
                <a:solidFill>
                  <a:srgbClr val="17283D"/>
                </a:solidFill>
                <a:latin typeface="Nimbus Sans"/>
                <a:ea typeface="Nimbus Sans"/>
                <a:cs typeface="Nimbus Sans"/>
              </a:defRPr>
            </a:pPr>
            <a:r>
              <a:rPr sz="4875" b="1">
                <a:solidFill>
                  <a:srgbClr val="17283D"/>
                </a:solidFill>
                <a:latin typeface="Nimbus Sans"/>
                <a:ea typeface="Nimbus Sans"/>
                <a:cs typeface="Nimbus Sans"/>
              </a:rPr>
              <a:t>25 years</a:t>
            </a:r>
          </a:p>
        </p:txBody>
      </p:sp>
      <p:sp>
        <p:nvSpPr>
          <p:cNvPr id="6" name="">
            <a:extLst xmlns:a="http://schemas.openxmlformats.org/drawingml/2006/main">
              <a:ext uri="{FF2B5EF4-FFF2-40B4-BE49-F238E27FC236}">
                <a16:creationId xmlns:a16="http://schemas.microsoft.com/office/drawing/2014/main" id="{A7BA61C3-0847-47E6-B4DE-7459D40636E2}"/>
              </a:ext>
            </a:extLst>
          </p:cNvPr>
          <p:cNvSpPr>
            <a:spLocks xmlns:a="http://schemas.openxmlformats.org/drawingml/2006/main" noGrp="1"/>
          </p:cNvSpPr>
          <p:nvPr/>
        </p:nvSpPr>
        <p:spPr>
          <a:xfrm xmlns:a="http://schemas.openxmlformats.org/drawingml/2006/main">
            <a:off x="6362700" y="2733675"/>
            <a:ext cx="4762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235E8E"/>
                </a:solidFill>
                <a:latin typeface="Nimbus Sans"/>
                <a:ea typeface="Nimbus Sans"/>
                <a:cs typeface="Nimbus Sans"/>
              </a:defRPr>
            </a:defPPr>
            <a:lvl1pPr algn="l">
              <a:defRPr sz="1875" b="0">
                <a:solidFill>
                  <a:srgbClr val="235E8E"/>
                </a:solidFill>
                <a:latin typeface="Nimbus Sans"/>
                <a:ea typeface="Nimbus Sans"/>
                <a:cs typeface="Nimbus Sans"/>
              </a:defRPr>
            </a:lvl1pPr>
            <a:lvl2pPr algn="l">
              <a:defRPr sz="1875" b="0">
                <a:solidFill>
                  <a:srgbClr val="235E8E"/>
                </a:solidFill>
                <a:latin typeface="Nimbus Sans"/>
                <a:ea typeface="Nimbus Sans"/>
                <a:cs typeface="Nimbus Sans"/>
              </a:defRPr>
            </a:lvl2pPr>
            <a:lvl3pPr algn="l">
              <a:defRPr sz="1875" b="0">
                <a:solidFill>
                  <a:srgbClr val="235E8E"/>
                </a:solidFill>
                <a:latin typeface="Nimbus Sans"/>
                <a:ea typeface="Nimbus Sans"/>
                <a:cs typeface="Nimbus Sans"/>
              </a:defRPr>
            </a:lvl3pPr>
            <a:lvl4pPr algn="l">
              <a:defRPr sz="1875" b="0">
                <a:solidFill>
                  <a:srgbClr val="235E8E"/>
                </a:solidFill>
                <a:latin typeface="Nimbus Sans"/>
                <a:ea typeface="Nimbus Sans"/>
                <a:cs typeface="Nimbus Sans"/>
              </a:defRPr>
            </a:lvl4pPr>
            <a:lvl5pPr algn="l">
              <a:defRPr sz="1875" b="0">
                <a:solidFill>
                  <a:srgbClr val="235E8E"/>
                </a:solidFill>
                <a:latin typeface="Nimbus Sans"/>
                <a:ea typeface="Nimbus Sans"/>
                <a:cs typeface="Nimbus Sans"/>
              </a:defRPr>
            </a:lvl5pPr>
            <a:lvl6pPr algn="l">
              <a:defRPr sz="1875" b="0">
                <a:solidFill>
                  <a:srgbClr val="235E8E"/>
                </a:solidFill>
                <a:latin typeface="Nimbus Sans"/>
                <a:ea typeface="Nimbus Sans"/>
                <a:cs typeface="Nimbus Sans"/>
              </a:defRPr>
            </a:lvl6pPr>
            <a:lvl7pPr algn="l">
              <a:defRPr sz="1875" b="0">
                <a:solidFill>
                  <a:srgbClr val="235E8E"/>
                </a:solidFill>
                <a:latin typeface="Nimbus Sans"/>
                <a:ea typeface="Nimbus Sans"/>
                <a:cs typeface="Nimbus Sans"/>
              </a:defRPr>
            </a:lvl7pPr>
            <a:lvl8pPr algn="l">
              <a:defRPr sz="1875" b="0">
                <a:solidFill>
                  <a:srgbClr val="235E8E"/>
                </a:solidFill>
                <a:latin typeface="Nimbus Sans"/>
                <a:ea typeface="Nimbus Sans"/>
                <a:cs typeface="Nimbus Sans"/>
              </a:defRPr>
            </a:lvl8pPr>
            <a:lvl9pPr algn="l">
              <a:defRPr sz="1875" b="0">
                <a:solidFill>
                  <a:srgbClr val="235E8E"/>
                </a:solidFill>
                <a:latin typeface="Nimbus Sans"/>
                <a:ea typeface="Nimbus Sans"/>
                <a:cs typeface="Nimbus Sans"/>
              </a:defRPr>
            </a:lvl9pPr>
          </a:lstStyle>
          <a:p xmlns:a="http://schemas.openxmlformats.org/drawingml/2006/main">
            <a:pPr algn="l">
              <a:defRPr sz="1875" b="0">
                <a:solidFill>
                  <a:srgbClr val="235E8E"/>
                </a:solidFill>
                <a:latin typeface="Nimbus Sans"/>
                <a:ea typeface="Nimbus Sans"/>
                <a:cs typeface="Nimbus Sans"/>
              </a:defRPr>
            </a:pPr>
            <a:r>
              <a:rPr sz="1875" b="0">
                <a:solidFill>
                  <a:srgbClr val="235E8E"/>
                </a:solidFill>
                <a:latin typeface="Nimbus Sans"/>
                <a:ea typeface="Nimbus Sans"/>
                <a:cs typeface="Nimbus Sans"/>
              </a:rPr>
              <a:t>of annual City cash deficits</a:t>
            </a:r>
          </a:p>
        </p:txBody>
      </p:sp>
      <p:sp>
        <p:nvSpPr>
          <p:cNvPr id="7" name="">
            <a:extLst xmlns:a="http://schemas.openxmlformats.org/drawingml/2006/main">
              <a:ext uri="{FF2B5EF4-FFF2-40B4-BE49-F238E27FC236}">
                <a16:creationId xmlns:a16="http://schemas.microsoft.com/office/drawing/2014/main" id="{B54EF4BA-4905-4AFB-A90E-E568F162524D}"/>
              </a:ext>
            </a:extLst>
          </p:cNvPr>
          <p:cNvSpPr>
            <a:spLocks xmlns:a="http://schemas.openxmlformats.org/drawingml/2006/main" noGrp="1"/>
          </p:cNvSpPr>
          <p:nvPr/>
        </p:nvSpPr>
        <p:spPr>
          <a:xfrm xmlns:a="http://schemas.openxmlformats.org/drawingml/2006/main">
            <a:off x="714375" y="4000500"/>
            <a:ext cx="10620375" cy="1466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75" b="0">
                <a:solidFill>
                  <a:srgbClr val="1E3348"/>
                </a:solidFill>
                <a:latin typeface="Nimbus Sans"/>
                <a:ea typeface="Nimbus Sans"/>
                <a:cs typeface="Nimbus Sans"/>
              </a:defRPr>
            </a:defPPr>
            <a:lvl1pPr algn="l">
              <a:defRPr sz="1875" b="0">
                <a:solidFill>
                  <a:srgbClr val="1E3348"/>
                </a:solidFill>
                <a:latin typeface="Nimbus Sans"/>
                <a:ea typeface="Nimbus Sans"/>
                <a:cs typeface="Nimbus Sans"/>
              </a:defRPr>
            </a:lvl1pPr>
            <a:lvl2pPr algn="l">
              <a:defRPr sz="1875" b="0">
                <a:solidFill>
                  <a:srgbClr val="1E3348"/>
                </a:solidFill>
                <a:latin typeface="Nimbus Sans"/>
                <a:ea typeface="Nimbus Sans"/>
                <a:cs typeface="Nimbus Sans"/>
              </a:defRPr>
            </a:lvl2pPr>
            <a:lvl3pPr algn="l">
              <a:defRPr sz="1875" b="0">
                <a:solidFill>
                  <a:srgbClr val="1E3348"/>
                </a:solidFill>
                <a:latin typeface="Nimbus Sans"/>
                <a:ea typeface="Nimbus Sans"/>
                <a:cs typeface="Nimbus Sans"/>
              </a:defRPr>
            </a:lvl3pPr>
            <a:lvl4pPr algn="l">
              <a:defRPr sz="1875" b="0">
                <a:solidFill>
                  <a:srgbClr val="1E3348"/>
                </a:solidFill>
                <a:latin typeface="Nimbus Sans"/>
                <a:ea typeface="Nimbus Sans"/>
                <a:cs typeface="Nimbus Sans"/>
              </a:defRPr>
            </a:lvl4pPr>
            <a:lvl5pPr algn="l">
              <a:defRPr sz="1875" b="0">
                <a:solidFill>
                  <a:srgbClr val="1E3348"/>
                </a:solidFill>
                <a:latin typeface="Nimbus Sans"/>
                <a:ea typeface="Nimbus Sans"/>
                <a:cs typeface="Nimbus Sans"/>
              </a:defRPr>
            </a:lvl5pPr>
            <a:lvl6pPr algn="l">
              <a:defRPr sz="1875" b="0">
                <a:solidFill>
                  <a:srgbClr val="1E3348"/>
                </a:solidFill>
                <a:latin typeface="Nimbus Sans"/>
                <a:ea typeface="Nimbus Sans"/>
                <a:cs typeface="Nimbus Sans"/>
              </a:defRPr>
            </a:lvl6pPr>
            <a:lvl7pPr algn="l">
              <a:defRPr sz="1875" b="0">
                <a:solidFill>
                  <a:srgbClr val="1E3348"/>
                </a:solidFill>
                <a:latin typeface="Nimbus Sans"/>
                <a:ea typeface="Nimbus Sans"/>
                <a:cs typeface="Nimbus Sans"/>
              </a:defRPr>
            </a:lvl7pPr>
            <a:lvl8pPr algn="l">
              <a:defRPr sz="1875" b="0">
                <a:solidFill>
                  <a:srgbClr val="1E3348"/>
                </a:solidFill>
                <a:latin typeface="Nimbus Sans"/>
                <a:ea typeface="Nimbus Sans"/>
                <a:cs typeface="Nimbus Sans"/>
              </a:defRPr>
            </a:lvl8pPr>
            <a:lvl9pPr algn="l">
              <a:defRPr sz="1875" b="0">
                <a:solidFill>
                  <a:srgbClr val="1E3348"/>
                </a:solidFill>
                <a:latin typeface="Nimbus Sans"/>
                <a:ea typeface="Nimbus Sans"/>
                <a:cs typeface="Nimbus Sans"/>
              </a:defRPr>
            </a:lvl9pPr>
          </a:lstStyle>
          <a:p xmlns:a="http://schemas.openxmlformats.org/drawingml/2006/main">
            <a:pPr algn="l">
              <a:defRPr sz="1875" b="0">
                <a:solidFill>
                  <a:srgbClr val="1E3348"/>
                </a:solidFill>
                <a:latin typeface="Nimbus Sans"/>
                <a:ea typeface="Nimbus Sans"/>
                <a:cs typeface="Nimbus Sans"/>
              </a:defRPr>
            </a:pPr>
            <a:r>
              <a:rPr sz="1875" b="0">
                <a:solidFill>
                  <a:srgbClr val="1E3348"/>
                </a:solidFill>
                <a:latin typeface="Nimbus Sans"/>
                <a:ea typeface="Nimbus Sans"/>
                <a:cs typeface="Nimbus Sans"/>
              </a:rPr>
              <a:t>The district has operating income from Year 2, but debt service arrives sooner than a City surplus. A bond-only contract needs a funded plan for these deficits. Grants, project equity, longer leases, or different phase terms can be priced and compared while the City retains control of the land.</a:t>
            </a:r>
          </a:p>
        </p:txBody>
      </p:sp>
    </p:spTree>
    <p:extLst>
      <p:ext uri="{BB962C8B-B14F-4D97-AF65-F5344CB8AC3E}">
        <p14:creationId xmlns:p14="http://schemas.microsoft.com/office/powerpoint/2010/main" val="102681900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4B8D2F6-6695-4DB5-9EBC-AF5A4F00C508}"/>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Housing progress and the district</a:t>
            </a:r>
          </a:p>
        </p:txBody>
      </p:sp>
      <p:sp>
        <p:nvSpPr>
          <p:cNvPr id="2" name="">
            <a:extLst xmlns:a="http://schemas.openxmlformats.org/drawingml/2006/main">
              <a:ext uri="{FF2B5EF4-FFF2-40B4-BE49-F238E27FC236}">
                <a16:creationId xmlns:a16="http://schemas.microsoft.com/office/drawing/2014/main" id="{8A5E6870-739C-4F4D-B200-405BE6D8AB53}"/>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09</a:t>
            </a:r>
          </a:p>
        </p:txBody>
      </p:sp>
      <p:sp>
        <p:nvSpPr>
          <p:cNvPr id="3" name="">
            <a:extLst xmlns:a="http://schemas.openxmlformats.org/drawingml/2006/main">
              <a:ext uri="{FF2B5EF4-FFF2-40B4-BE49-F238E27FC236}">
                <a16:creationId xmlns:a16="http://schemas.microsoft.com/office/drawing/2014/main" id="{937E3B51-2D8E-4A99-9868-5299917E4FCA}"/>
              </a:ext>
            </a:extLst>
          </p:cNvPr>
          <p:cNvSpPr>
            <a:spLocks xmlns:a="http://schemas.openxmlformats.org/drawingml/2006/main" noGrp="1"/>
          </p:cNvSpPr>
          <p:nvPr/>
        </p:nvSpPr>
        <p:spPr>
          <a:xfrm xmlns:a="http://schemas.openxmlformats.org/drawingml/2006/main">
            <a:off x="714375" y="1571625"/>
            <a:ext cx="2952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4350" b="1">
                <a:solidFill>
                  <a:srgbClr val="17283D"/>
                </a:solidFill>
                <a:latin typeface="Nimbus Sans"/>
                <a:ea typeface="Nimbus Sans"/>
                <a:cs typeface="Nimbus Sans"/>
              </a:defRPr>
            </a:defPPr>
            <a:lvl1pPr algn="l">
              <a:defRPr sz="4350" b="1">
                <a:solidFill>
                  <a:srgbClr val="17283D"/>
                </a:solidFill>
                <a:latin typeface="Nimbus Sans"/>
                <a:ea typeface="Nimbus Sans"/>
                <a:cs typeface="Nimbus Sans"/>
              </a:defRPr>
            </a:lvl1pPr>
            <a:lvl2pPr algn="l">
              <a:defRPr sz="4350" b="1">
                <a:solidFill>
                  <a:srgbClr val="17283D"/>
                </a:solidFill>
                <a:latin typeface="Nimbus Sans"/>
                <a:ea typeface="Nimbus Sans"/>
                <a:cs typeface="Nimbus Sans"/>
              </a:defRPr>
            </a:lvl2pPr>
            <a:lvl3pPr algn="l">
              <a:defRPr sz="4350" b="1">
                <a:solidFill>
                  <a:srgbClr val="17283D"/>
                </a:solidFill>
                <a:latin typeface="Nimbus Sans"/>
                <a:ea typeface="Nimbus Sans"/>
                <a:cs typeface="Nimbus Sans"/>
              </a:defRPr>
            </a:lvl3pPr>
            <a:lvl4pPr algn="l">
              <a:defRPr sz="4350" b="1">
                <a:solidFill>
                  <a:srgbClr val="17283D"/>
                </a:solidFill>
                <a:latin typeface="Nimbus Sans"/>
                <a:ea typeface="Nimbus Sans"/>
                <a:cs typeface="Nimbus Sans"/>
              </a:defRPr>
            </a:lvl4pPr>
            <a:lvl5pPr algn="l">
              <a:defRPr sz="4350" b="1">
                <a:solidFill>
                  <a:srgbClr val="17283D"/>
                </a:solidFill>
                <a:latin typeface="Nimbus Sans"/>
                <a:ea typeface="Nimbus Sans"/>
                <a:cs typeface="Nimbus Sans"/>
              </a:defRPr>
            </a:lvl5pPr>
            <a:lvl6pPr algn="l">
              <a:defRPr sz="4350" b="1">
                <a:solidFill>
                  <a:srgbClr val="17283D"/>
                </a:solidFill>
                <a:latin typeface="Nimbus Sans"/>
                <a:ea typeface="Nimbus Sans"/>
                <a:cs typeface="Nimbus Sans"/>
              </a:defRPr>
            </a:lvl6pPr>
            <a:lvl7pPr algn="l">
              <a:defRPr sz="4350" b="1">
                <a:solidFill>
                  <a:srgbClr val="17283D"/>
                </a:solidFill>
                <a:latin typeface="Nimbus Sans"/>
                <a:ea typeface="Nimbus Sans"/>
                <a:cs typeface="Nimbus Sans"/>
              </a:defRPr>
            </a:lvl7pPr>
            <a:lvl8pPr algn="l">
              <a:defRPr sz="4350" b="1">
                <a:solidFill>
                  <a:srgbClr val="17283D"/>
                </a:solidFill>
                <a:latin typeface="Nimbus Sans"/>
                <a:ea typeface="Nimbus Sans"/>
                <a:cs typeface="Nimbus Sans"/>
              </a:defRPr>
            </a:lvl8pPr>
            <a:lvl9pPr algn="l">
              <a:defRPr sz="4350" b="1">
                <a:solidFill>
                  <a:srgbClr val="17283D"/>
                </a:solidFill>
                <a:latin typeface="Nimbus Sans"/>
                <a:ea typeface="Nimbus Sans"/>
                <a:cs typeface="Nimbus Sans"/>
              </a:defRPr>
            </a:lvl9pPr>
          </a:lstStyle>
          <a:p xmlns:a="http://schemas.openxmlformats.org/drawingml/2006/main">
            <a:pPr algn="l">
              <a:defRPr sz="4350" b="1">
                <a:solidFill>
                  <a:srgbClr val="17283D"/>
                </a:solidFill>
                <a:latin typeface="Nimbus Sans"/>
                <a:ea typeface="Nimbus Sans"/>
                <a:cs typeface="Nimbus Sans"/>
              </a:defRPr>
            </a:pPr>
            <a:r>
              <a:rPr sz="4350" b="1">
                <a:solidFill>
                  <a:srgbClr val="17283D"/>
                </a:solidFill>
                <a:latin typeface="Nimbus Sans"/>
                <a:ea typeface="Nimbus Sans"/>
                <a:cs typeface="Nimbus Sans"/>
              </a:rPr>
              <a:t>8,895</a:t>
            </a:r>
          </a:p>
        </p:txBody>
      </p:sp>
      <p:sp>
        <p:nvSpPr>
          <p:cNvPr id="4" name="">
            <a:extLst xmlns:a="http://schemas.openxmlformats.org/drawingml/2006/main">
              <a:ext uri="{FF2B5EF4-FFF2-40B4-BE49-F238E27FC236}">
                <a16:creationId xmlns:a16="http://schemas.microsoft.com/office/drawing/2014/main" id="{9AB779C9-8E2B-496E-8752-8AE4D2AC0EA6}"/>
              </a:ext>
            </a:extLst>
          </p:cNvPr>
          <p:cNvSpPr>
            <a:spLocks xmlns:a="http://schemas.openxmlformats.org/drawingml/2006/main" noGrp="1"/>
          </p:cNvSpPr>
          <p:nvPr/>
        </p:nvSpPr>
        <p:spPr>
          <a:xfrm xmlns:a="http://schemas.openxmlformats.org/drawingml/2006/main">
            <a:off x="714375" y="2457450"/>
            <a:ext cx="31908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75" b="0">
                <a:solidFill>
                  <a:srgbClr val="5E7182"/>
                </a:solidFill>
                <a:latin typeface="Nimbus Sans"/>
                <a:ea typeface="Nimbus Sans"/>
                <a:cs typeface="Nimbus Sans"/>
              </a:defRPr>
            </a:defPPr>
            <a:lvl1pPr algn="l">
              <a:defRPr sz="1575" b="0">
                <a:solidFill>
                  <a:srgbClr val="5E7182"/>
                </a:solidFill>
                <a:latin typeface="Nimbus Sans"/>
                <a:ea typeface="Nimbus Sans"/>
                <a:cs typeface="Nimbus Sans"/>
              </a:defRPr>
            </a:lvl1pPr>
            <a:lvl2pPr algn="l">
              <a:defRPr sz="1575" b="0">
                <a:solidFill>
                  <a:srgbClr val="5E7182"/>
                </a:solidFill>
                <a:latin typeface="Nimbus Sans"/>
                <a:ea typeface="Nimbus Sans"/>
                <a:cs typeface="Nimbus Sans"/>
              </a:defRPr>
            </a:lvl2pPr>
            <a:lvl3pPr algn="l">
              <a:defRPr sz="1575" b="0">
                <a:solidFill>
                  <a:srgbClr val="5E7182"/>
                </a:solidFill>
                <a:latin typeface="Nimbus Sans"/>
                <a:ea typeface="Nimbus Sans"/>
                <a:cs typeface="Nimbus Sans"/>
              </a:defRPr>
            </a:lvl3pPr>
            <a:lvl4pPr algn="l">
              <a:defRPr sz="1575" b="0">
                <a:solidFill>
                  <a:srgbClr val="5E7182"/>
                </a:solidFill>
                <a:latin typeface="Nimbus Sans"/>
                <a:ea typeface="Nimbus Sans"/>
                <a:cs typeface="Nimbus Sans"/>
              </a:defRPr>
            </a:lvl4pPr>
            <a:lvl5pPr algn="l">
              <a:defRPr sz="1575" b="0">
                <a:solidFill>
                  <a:srgbClr val="5E7182"/>
                </a:solidFill>
                <a:latin typeface="Nimbus Sans"/>
                <a:ea typeface="Nimbus Sans"/>
                <a:cs typeface="Nimbus Sans"/>
              </a:defRPr>
            </a:lvl5pPr>
            <a:lvl6pPr algn="l">
              <a:defRPr sz="1575" b="0">
                <a:solidFill>
                  <a:srgbClr val="5E7182"/>
                </a:solidFill>
                <a:latin typeface="Nimbus Sans"/>
                <a:ea typeface="Nimbus Sans"/>
                <a:cs typeface="Nimbus Sans"/>
              </a:defRPr>
            </a:lvl6pPr>
            <a:lvl7pPr algn="l">
              <a:defRPr sz="1575" b="0">
                <a:solidFill>
                  <a:srgbClr val="5E7182"/>
                </a:solidFill>
                <a:latin typeface="Nimbus Sans"/>
                <a:ea typeface="Nimbus Sans"/>
                <a:cs typeface="Nimbus Sans"/>
              </a:defRPr>
            </a:lvl7pPr>
            <a:lvl8pPr algn="l">
              <a:defRPr sz="1575" b="0">
                <a:solidFill>
                  <a:srgbClr val="5E7182"/>
                </a:solidFill>
                <a:latin typeface="Nimbus Sans"/>
                <a:ea typeface="Nimbus Sans"/>
                <a:cs typeface="Nimbus Sans"/>
              </a:defRPr>
            </a:lvl8pPr>
            <a:lvl9pPr algn="l">
              <a:defRPr sz="1575" b="0">
                <a:solidFill>
                  <a:srgbClr val="5E7182"/>
                </a:solidFill>
                <a:latin typeface="Nimbus Sans"/>
                <a:ea typeface="Nimbus Sans"/>
                <a:cs typeface="Nimbus Sans"/>
              </a:defRPr>
            </a:lvl9pPr>
          </a:lstStyle>
          <a:p xmlns:a="http://schemas.openxmlformats.org/drawingml/2006/main">
            <a:pPr algn="l">
              <a:defRPr sz="1575" b="0">
                <a:solidFill>
                  <a:srgbClr val="5E7182"/>
                </a:solidFill>
                <a:latin typeface="Nimbus Sans"/>
                <a:ea typeface="Nimbus Sans"/>
                <a:cs typeface="Nimbus Sans"/>
              </a:defRPr>
            </a:pPr>
            <a:r>
              <a:rPr sz="1575" b="0">
                <a:solidFill>
                  <a:srgbClr val="5E7182"/>
                </a:solidFill>
                <a:latin typeface="Nimbus Sans"/>
                <a:ea typeface="Nimbus Sans"/>
                <a:cs typeface="Nimbus Sans"/>
              </a:rPr>
              <a:t>2021–29 allocation</a:t>
            </a:r>
          </a:p>
        </p:txBody>
      </p:sp>
      <p:sp>
        <p:nvSpPr>
          <p:cNvPr id="5" name="">
            <a:extLst xmlns:a="http://schemas.openxmlformats.org/drawingml/2006/main">
              <a:ext uri="{FF2B5EF4-FFF2-40B4-BE49-F238E27FC236}">
                <a16:creationId xmlns:a16="http://schemas.microsoft.com/office/drawing/2014/main" id="{EA2FC2C3-24DD-477E-A6F6-93C9E1CB2D5C}"/>
              </a:ext>
            </a:extLst>
          </p:cNvPr>
          <p:cNvSpPr>
            <a:spLocks xmlns:a="http://schemas.openxmlformats.org/drawingml/2006/main" noGrp="1"/>
          </p:cNvSpPr>
          <p:nvPr/>
        </p:nvSpPr>
        <p:spPr>
          <a:xfrm xmlns:a="http://schemas.openxmlformats.org/drawingml/2006/main">
            <a:off x="4524375" y="1571625"/>
            <a:ext cx="2952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4350" b="1">
                <a:solidFill>
                  <a:srgbClr val="157A5B"/>
                </a:solidFill>
                <a:latin typeface="Nimbus Sans"/>
                <a:ea typeface="Nimbus Sans"/>
                <a:cs typeface="Nimbus Sans"/>
              </a:defRPr>
            </a:defPPr>
            <a:lvl1pPr algn="l">
              <a:defRPr sz="4350" b="1">
                <a:solidFill>
                  <a:srgbClr val="157A5B"/>
                </a:solidFill>
                <a:latin typeface="Nimbus Sans"/>
                <a:ea typeface="Nimbus Sans"/>
                <a:cs typeface="Nimbus Sans"/>
              </a:defRPr>
            </a:lvl1pPr>
            <a:lvl2pPr algn="l">
              <a:defRPr sz="4350" b="1">
                <a:solidFill>
                  <a:srgbClr val="157A5B"/>
                </a:solidFill>
                <a:latin typeface="Nimbus Sans"/>
                <a:ea typeface="Nimbus Sans"/>
                <a:cs typeface="Nimbus Sans"/>
              </a:defRPr>
            </a:lvl2pPr>
            <a:lvl3pPr algn="l">
              <a:defRPr sz="4350" b="1">
                <a:solidFill>
                  <a:srgbClr val="157A5B"/>
                </a:solidFill>
                <a:latin typeface="Nimbus Sans"/>
                <a:ea typeface="Nimbus Sans"/>
                <a:cs typeface="Nimbus Sans"/>
              </a:defRPr>
            </a:lvl3pPr>
            <a:lvl4pPr algn="l">
              <a:defRPr sz="4350" b="1">
                <a:solidFill>
                  <a:srgbClr val="157A5B"/>
                </a:solidFill>
                <a:latin typeface="Nimbus Sans"/>
                <a:ea typeface="Nimbus Sans"/>
                <a:cs typeface="Nimbus Sans"/>
              </a:defRPr>
            </a:lvl4pPr>
            <a:lvl5pPr algn="l">
              <a:defRPr sz="4350" b="1">
                <a:solidFill>
                  <a:srgbClr val="157A5B"/>
                </a:solidFill>
                <a:latin typeface="Nimbus Sans"/>
                <a:ea typeface="Nimbus Sans"/>
                <a:cs typeface="Nimbus Sans"/>
              </a:defRPr>
            </a:lvl5pPr>
            <a:lvl6pPr algn="l">
              <a:defRPr sz="4350" b="1">
                <a:solidFill>
                  <a:srgbClr val="157A5B"/>
                </a:solidFill>
                <a:latin typeface="Nimbus Sans"/>
                <a:ea typeface="Nimbus Sans"/>
                <a:cs typeface="Nimbus Sans"/>
              </a:defRPr>
            </a:lvl6pPr>
            <a:lvl7pPr algn="l">
              <a:defRPr sz="4350" b="1">
                <a:solidFill>
                  <a:srgbClr val="157A5B"/>
                </a:solidFill>
                <a:latin typeface="Nimbus Sans"/>
                <a:ea typeface="Nimbus Sans"/>
                <a:cs typeface="Nimbus Sans"/>
              </a:defRPr>
            </a:lvl7pPr>
            <a:lvl8pPr algn="l">
              <a:defRPr sz="4350" b="1">
                <a:solidFill>
                  <a:srgbClr val="157A5B"/>
                </a:solidFill>
                <a:latin typeface="Nimbus Sans"/>
                <a:ea typeface="Nimbus Sans"/>
                <a:cs typeface="Nimbus Sans"/>
              </a:defRPr>
            </a:lvl8pPr>
            <a:lvl9pPr algn="l">
              <a:defRPr sz="4350" b="1">
                <a:solidFill>
                  <a:srgbClr val="157A5B"/>
                </a:solidFill>
                <a:latin typeface="Nimbus Sans"/>
                <a:ea typeface="Nimbus Sans"/>
                <a:cs typeface="Nimbus Sans"/>
              </a:defRPr>
            </a:lvl9pPr>
          </a:lstStyle>
          <a:p xmlns:a="http://schemas.openxmlformats.org/drawingml/2006/main">
            <a:pPr algn="l">
              <a:defRPr sz="4350" b="1">
                <a:solidFill>
                  <a:srgbClr val="157A5B"/>
                </a:solidFill>
                <a:latin typeface="Nimbus Sans"/>
                <a:ea typeface="Nimbus Sans"/>
                <a:cs typeface="Nimbus Sans"/>
              </a:defRPr>
            </a:pPr>
            <a:r>
              <a:rPr sz="4350" b="1">
                <a:solidFill>
                  <a:srgbClr val="157A5B"/>
                </a:solidFill>
                <a:latin typeface="Nimbus Sans"/>
                <a:ea typeface="Nimbus Sans"/>
                <a:cs typeface="Nimbus Sans"/>
              </a:rPr>
              <a:t>4,082</a:t>
            </a:r>
          </a:p>
        </p:txBody>
      </p:sp>
      <p:sp>
        <p:nvSpPr>
          <p:cNvPr id="6" name="">
            <a:extLst xmlns:a="http://schemas.openxmlformats.org/drawingml/2006/main">
              <a:ext uri="{FF2B5EF4-FFF2-40B4-BE49-F238E27FC236}">
                <a16:creationId xmlns:a16="http://schemas.microsoft.com/office/drawing/2014/main" id="{4F26A89A-B39C-45A0-8C0A-AAF7516F03FB}"/>
              </a:ext>
            </a:extLst>
          </p:cNvPr>
          <p:cNvSpPr>
            <a:spLocks xmlns:a="http://schemas.openxmlformats.org/drawingml/2006/main" noGrp="1"/>
          </p:cNvSpPr>
          <p:nvPr/>
        </p:nvSpPr>
        <p:spPr>
          <a:xfrm xmlns:a="http://schemas.openxmlformats.org/drawingml/2006/main">
            <a:off x="4524375" y="2457450"/>
            <a:ext cx="31908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75" b="0">
                <a:solidFill>
                  <a:srgbClr val="5E7182"/>
                </a:solidFill>
                <a:latin typeface="Nimbus Sans"/>
                <a:ea typeface="Nimbus Sans"/>
                <a:cs typeface="Nimbus Sans"/>
              </a:defRPr>
            </a:defPPr>
            <a:lvl1pPr algn="l">
              <a:defRPr sz="1575" b="0">
                <a:solidFill>
                  <a:srgbClr val="5E7182"/>
                </a:solidFill>
                <a:latin typeface="Nimbus Sans"/>
                <a:ea typeface="Nimbus Sans"/>
                <a:cs typeface="Nimbus Sans"/>
              </a:defRPr>
            </a:lvl1pPr>
            <a:lvl2pPr algn="l">
              <a:defRPr sz="1575" b="0">
                <a:solidFill>
                  <a:srgbClr val="5E7182"/>
                </a:solidFill>
                <a:latin typeface="Nimbus Sans"/>
                <a:ea typeface="Nimbus Sans"/>
                <a:cs typeface="Nimbus Sans"/>
              </a:defRPr>
            </a:lvl2pPr>
            <a:lvl3pPr algn="l">
              <a:defRPr sz="1575" b="0">
                <a:solidFill>
                  <a:srgbClr val="5E7182"/>
                </a:solidFill>
                <a:latin typeface="Nimbus Sans"/>
                <a:ea typeface="Nimbus Sans"/>
                <a:cs typeface="Nimbus Sans"/>
              </a:defRPr>
            </a:lvl3pPr>
            <a:lvl4pPr algn="l">
              <a:defRPr sz="1575" b="0">
                <a:solidFill>
                  <a:srgbClr val="5E7182"/>
                </a:solidFill>
                <a:latin typeface="Nimbus Sans"/>
                <a:ea typeface="Nimbus Sans"/>
                <a:cs typeface="Nimbus Sans"/>
              </a:defRPr>
            </a:lvl4pPr>
            <a:lvl5pPr algn="l">
              <a:defRPr sz="1575" b="0">
                <a:solidFill>
                  <a:srgbClr val="5E7182"/>
                </a:solidFill>
                <a:latin typeface="Nimbus Sans"/>
                <a:ea typeface="Nimbus Sans"/>
                <a:cs typeface="Nimbus Sans"/>
              </a:defRPr>
            </a:lvl5pPr>
            <a:lvl6pPr algn="l">
              <a:defRPr sz="1575" b="0">
                <a:solidFill>
                  <a:srgbClr val="5E7182"/>
                </a:solidFill>
                <a:latin typeface="Nimbus Sans"/>
                <a:ea typeface="Nimbus Sans"/>
                <a:cs typeface="Nimbus Sans"/>
              </a:defRPr>
            </a:lvl6pPr>
            <a:lvl7pPr algn="l">
              <a:defRPr sz="1575" b="0">
                <a:solidFill>
                  <a:srgbClr val="5E7182"/>
                </a:solidFill>
                <a:latin typeface="Nimbus Sans"/>
                <a:ea typeface="Nimbus Sans"/>
                <a:cs typeface="Nimbus Sans"/>
              </a:defRPr>
            </a:lvl7pPr>
            <a:lvl8pPr algn="l">
              <a:defRPr sz="1575" b="0">
                <a:solidFill>
                  <a:srgbClr val="5E7182"/>
                </a:solidFill>
                <a:latin typeface="Nimbus Sans"/>
                <a:ea typeface="Nimbus Sans"/>
                <a:cs typeface="Nimbus Sans"/>
              </a:defRPr>
            </a:lvl8pPr>
            <a:lvl9pPr algn="l">
              <a:defRPr sz="1575" b="0">
                <a:solidFill>
                  <a:srgbClr val="5E7182"/>
                </a:solidFill>
                <a:latin typeface="Nimbus Sans"/>
                <a:ea typeface="Nimbus Sans"/>
                <a:cs typeface="Nimbus Sans"/>
              </a:defRPr>
            </a:lvl9pPr>
          </a:lstStyle>
          <a:p xmlns:a="http://schemas.openxmlformats.org/drawingml/2006/main">
            <a:pPr algn="l">
              <a:defRPr sz="1575" b="0">
                <a:solidFill>
                  <a:srgbClr val="5E7182"/>
                </a:solidFill>
                <a:latin typeface="Nimbus Sans"/>
                <a:ea typeface="Nimbus Sans"/>
                <a:cs typeface="Nimbus Sans"/>
              </a:defRPr>
            </a:pPr>
            <a:r>
              <a:rPr sz="1575" b="0">
                <a:solidFill>
                  <a:srgbClr val="5E7182"/>
                </a:solidFill>
                <a:latin typeface="Nimbus Sans"/>
                <a:ea typeface="Nimbus Sans"/>
                <a:cs typeface="Nimbus Sans"/>
              </a:rPr>
              <a:t>completed by July 2026</a:t>
            </a:r>
          </a:p>
        </p:txBody>
      </p:sp>
      <p:sp>
        <p:nvSpPr>
          <p:cNvPr id="7" name="">
            <a:extLst xmlns:a="http://schemas.openxmlformats.org/drawingml/2006/main">
              <a:ext uri="{FF2B5EF4-FFF2-40B4-BE49-F238E27FC236}">
                <a16:creationId xmlns:a16="http://schemas.microsoft.com/office/drawing/2014/main" id="{C8E380F6-33C5-473D-94BB-625D85D19FD8}"/>
              </a:ext>
            </a:extLst>
          </p:cNvPr>
          <p:cNvSpPr>
            <a:spLocks xmlns:a="http://schemas.openxmlformats.org/drawingml/2006/main" noGrp="1"/>
          </p:cNvSpPr>
          <p:nvPr/>
        </p:nvSpPr>
        <p:spPr>
          <a:xfrm xmlns:a="http://schemas.openxmlformats.org/drawingml/2006/main">
            <a:off x="8334375" y="1571625"/>
            <a:ext cx="2952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4350" b="1">
                <a:solidFill>
                  <a:srgbClr val="235E8E"/>
                </a:solidFill>
                <a:latin typeface="Nimbus Sans"/>
                <a:ea typeface="Nimbus Sans"/>
                <a:cs typeface="Nimbus Sans"/>
              </a:defRPr>
            </a:defPPr>
            <a:lvl1pPr algn="l">
              <a:defRPr sz="4350" b="1">
                <a:solidFill>
                  <a:srgbClr val="235E8E"/>
                </a:solidFill>
                <a:latin typeface="Nimbus Sans"/>
                <a:ea typeface="Nimbus Sans"/>
                <a:cs typeface="Nimbus Sans"/>
              </a:defRPr>
            </a:lvl1pPr>
            <a:lvl2pPr algn="l">
              <a:defRPr sz="4350" b="1">
                <a:solidFill>
                  <a:srgbClr val="235E8E"/>
                </a:solidFill>
                <a:latin typeface="Nimbus Sans"/>
                <a:ea typeface="Nimbus Sans"/>
                <a:cs typeface="Nimbus Sans"/>
              </a:defRPr>
            </a:lvl2pPr>
            <a:lvl3pPr algn="l">
              <a:defRPr sz="4350" b="1">
                <a:solidFill>
                  <a:srgbClr val="235E8E"/>
                </a:solidFill>
                <a:latin typeface="Nimbus Sans"/>
                <a:ea typeface="Nimbus Sans"/>
                <a:cs typeface="Nimbus Sans"/>
              </a:defRPr>
            </a:lvl3pPr>
            <a:lvl4pPr algn="l">
              <a:defRPr sz="4350" b="1">
                <a:solidFill>
                  <a:srgbClr val="235E8E"/>
                </a:solidFill>
                <a:latin typeface="Nimbus Sans"/>
                <a:ea typeface="Nimbus Sans"/>
                <a:cs typeface="Nimbus Sans"/>
              </a:defRPr>
            </a:lvl4pPr>
            <a:lvl5pPr algn="l">
              <a:defRPr sz="4350" b="1">
                <a:solidFill>
                  <a:srgbClr val="235E8E"/>
                </a:solidFill>
                <a:latin typeface="Nimbus Sans"/>
                <a:ea typeface="Nimbus Sans"/>
                <a:cs typeface="Nimbus Sans"/>
              </a:defRPr>
            </a:lvl5pPr>
            <a:lvl6pPr algn="l">
              <a:defRPr sz="4350" b="1">
                <a:solidFill>
                  <a:srgbClr val="235E8E"/>
                </a:solidFill>
                <a:latin typeface="Nimbus Sans"/>
                <a:ea typeface="Nimbus Sans"/>
                <a:cs typeface="Nimbus Sans"/>
              </a:defRPr>
            </a:lvl6pPr>
            <a:lvl7pPr algn="l">
              <a:defRPr sz="4350" b="1">
                <a:solidFill>
                  <a:srgbClr val="235E8E"/>
                </a:solidFill>
                <a:latin typeface="Nimbus Sans"/>
                <a:ea typeface="Nimbus Sans"/>
                <a:cs typeface="Nimbus Sans"/>
              </a:defRPr>
            </a:lvl7pPr>
            <a:lvl8pPr algn="l">
              <a:defRPr sz="4350" b="1">
                <a:solidFill>
                  <a:srgbClr val="235E8E"/>
                </a:solidFill>
                <a:latin typeface="Nimbus Sans"/>
                <a:ea typeface="Nimbus Sans"/>
                <a:cs typeface="Nimbus Sans"/>
              </a:defRPr>
            </a:lvl8pPr>
            <a:lvl9pPr algn="l">
              <a:defRPr sz="4350" b="1">
                <a:solidFill>
                  <a:srgbClr val="235E8E"/>
                </a:solidFill>
                <a:latin typeface="Nimbus Sans"/>
                <a:ea typeface="Nimbus Sans"/>
                <a:cs typeface="Nimbus Sans"/>
              </a:defRPr>
            </a:lvl9pPr>
          </a:lstStyle>
          <a:p xmlns:a="http://schemas.openxmlformats.org/drawingml/2006/main">
            <a:pPr algn="l">
              <a:defRPr sz="4350" b="1">
                <a:solidFill>
                  <a:srgbClr val="235E8E"/>
                </a:solidFill>
                <a:latin typeface="Nimbus Sans"/>
                <a:ea typeface="Nimbus Sans"/>
                <a:cs typeface="Nimbus Sans"/>
              </a:defRPr>
            </a:pPr>
            <a:r>
              <a:rPr sz="4350" b="1">
                <a:solidFill>
                  <a:srgbClr val="235E8E"/>
                </a:solidFill>
                <a:latin typeface="Nimbus Sans"/>
                <a:ea typeface="Nimbus Sans"/>
                <a:cs typeface="Nimbus Sans"/>
              </a:rPr>
              <a:t>6,449</a:t>
            </a:r>
          </a:p>
        </p:txBody>
      </p:sp>
      <p:sp>
        <p:nvSpPr>
          <p:cNvPr id="8" name="">
            <a:extLst xmlns:a="http://schemas.openxmlformats.org/drawingml/2006/main">
              <a:ext uri="{FF2B5EF4-FFF2-40B4-BE49-F238E27FC236}">
                <a16:creationId xmlns:a16="http://schemas.microsoft.com/office/drawing/2014/main" id="{D12FD0F9-1E7C-4285-8B55-FA07D7636709}"/>
              </a:ext>
            </a:extLst>
          </p:cNvPr>
          <p:cNvSpPr>
            <a:spLocks xmlns:a="http://schemas.openxmlformats.org/drawingml/2006/main" noGrp="1"/>
          </p:cNvSpPr>
          <p:nvPr/>
        </p:nvSpPr>
        <p:spPr>
          <a:xfrm xmlns:a="http://schemas.openxmlformats.org/drawingml/2006/main">
            <a:off x="8334375" y="2457450"/>
            <a:ext cx="31908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75" b="0">
                <a:solidFill>
                  <a:srgbClr val="5E7182"/>
                </a:solidFill>
                <a:latin typeface="Nimbus Sans"/>
                <a:ea typeface="Nimbus Sans"/>
                <a:cs typeface="Nimbus Sans"/>
              </a:defRPr>
            </a:defPPr>
            <a:lvl1pPr algn="l">
              <a:defRPr sz="1575" b="0">
                <a:solidFill>
                  <a:srgbClr val="5E7182"/>
                </a:solidFill>
                <a:latin typeface="Nimbus Sans"/>
                <a:ea typeface="Nimbus Sans"/>
                <a:cs typeface="Nimbus Sans"/>
              </a:defRPr>
            </a:lvl1pPr>
            <a:lvl2pPr algn="l">
              <a:defRPr sz="1575" b="0">
                <a:solidFill>
                  <a:srgbClr val="5E7182"/>
                </a:solidFill>
                <a:latin typeface="Nimbus Sans"/>
                <a:ea typeface="Nimbus Sans"/>
                <a:cs typeface="Nimbus Sans"/>
              </a:defRPr>
            </a:lvl2pPr>
            <a:lvl3pPr algn="l">
              <a:defRPr sz="1575" b="0">
                <a:solidFill>
                  <a:srgbClr val="5E7182"/>
                </a:solidFill>
                <a:latin typeface="Nimbus Sans"/>
                <a:ea typeface="Nimbus Sans"/>
                <a:cs typeface="Nimbus Sans"/>
              </a:defRPr>
            </a:lvl3pPr>
            <a:lvl4pPr algn="l">
              <a:defRPr sz="1575" b="0">
                <a:solidFill>
                  <a:srgbClr val="5E7182"/>
                </a:solidFill>
                <a:latin typeface="Nimbus Sans"/>
                <a:ea typeface="Nimbus Sans"/>
                <a:cs typeface="Nimbus Sans"/>
              </a:defRPr>
            </a:lvl4pPr>
            <a:lvl5pPr algn="l">
              <a:defRPr sz="1575" b="0">
                <a:solidFill>
                  <a:srgbClr val="5E7182"/>
                </a:solidFill>
                <a:latin typeface="Nimbus Sans"/>
                <a:ea typeface="Nimbus Sans"/>
                <a:cs typeface="Nimbus Sans"/>
              </a:defRPr>
            </a:lvl5pPr>
            <a:lvl6pPr algn="l">
              <a:defRPr sz="1575" b="0">
                <a:solidFill>
                  <a:srgbClr val="5E7182"/>
                </a:solidFill>
                <a:latin typeface="Nimbus Sans"/>
                <a:ea typeface="Nimbus Sans"/>
                <a:cs typeface="Nimbus Sans"/>
              </a:defRPr>
            </a:lvl6pPr>
            <a:lvl7pPr algn="l">
              <a:defRPr sz="1575" b="0">
                <a:solidFill>
                  <a:srgbClr val="5E7182"/>
                </a:solidFill>
                <a:latin typeface="Nimbus Sans"/>
                <a:ea typeface="Nimbus Sans"/>
                <a:cs typeface="Nimbus Sans"/>
              </a:defRPr>
            </a:lvl7pPr>
            <a:lvl8pPr algn="l">
              <a:defRPr sz="1575" b="0">
                <a:solidFill>
                  <a:srgbClr val="5E7182"/>
                </a:solidFill>
                <a:latin typeface="Nimbus Sans"/>
                <a:ea typeface="Nimbus Sans"/>
                <a:cs typeface="Nimbus Sans"/>
              </a:defRPr>
            </a:lvl8pPr>
            <a:lvl9pPr algn="l">
              <a:defRPr sz="1575" b="0">
                <a:solidFill>
                  <a:srgbClr val="5E7182"/>
                </a:solidFill>
                <a:latin typeface="Nimbus Sans"/>
                <a:ea typeface="Nimbus Sans"/>
                <a:cs typeface="Nimbus Sans"/>
              </a:defRPr>
            </a:lvl9pPr>
          </a:lstStyle>
          <a:p xmlns:a="http://schemas.openxmlformats.org/drawingml/2006/main">
            <a:pPr algn="l">
              <a:defRPr sz="1575" b="0">
                <a:solidFill>
                  <a:srgbClr val="5E7182"/>
                </a:solidFill>
                <a:latin typeface="Nimbus Sans"/>
                <a:ea typeface="Nimbus Sans"/>
                <a:cs typeface="Nimbus Sans"/>
              </a:defRPr>
            </a:pPr>
            <a:r>
              <a:rPr sz="1575" b="0">
                <a:solidFill>
                  <a:srgbClr val="5E7182"/>
                </a:solidFill>
                <a:latin typeface="Nimbus Sans"/>
                <a:ea typeface="Nimbus Sans"/>
                <a:cs typeface="Nimbus Sans"/>
              </a:rPr>
              <a:t>approved by July 2026</a:t>
            </a:r>
          </a:p>
        </p:txBody>
      </p:sp>
      <p:sp>
        <p:nvSpPr>
          <p:cNvPr id="9" name="">
            <a:extLst xmlns:a="http://schemas.openxmlformats.org/drawingml/2006/main">
              <a:ext uri="{FF2B5EF4-FFF2-40B4-BE49-F238E27FC236}">
                <a16:creationId xmlns:a16="http://schemas.microsoft.com/office/drawing/2014/main" id="{47CB40B5-89CE-464E-BFAE-720CA0E40C16}"/>
              </a:ext>
            </a:extLst>
          </p:cNvPr>
          <p:cNvSpPr>
            <a:spLocks xmlns:a="http://schemas.openxmlformats.org/drawingml/2006/main" noGrp="1"/>
          </p:cNvSpPr>
          <p:nvPr/>
        </p:nvSpPr>
        <p:spPr>
          <a:xfrm xmlns:a="http://schemas.openxmlformats.org/drawingml/2006/main">
            <a:off x="714375" y="3333750"/>
            <a:ext cx="1066800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E3348"/>
                </a:solidFill>
                <a:latin typeface="Nimbus Sans"/>
                <a:ea typeface="Nimbus Sans"/>
                <a:cs typeface="Nimbus Sans"/>
              </a:defRPr>
            </a:defPPr>
            <a:lvl1pPr algn="l">
              <a:defRPr sz="1725" b="0">
                <a:solidFill>
                  <a:srgbClr val="1E3348"/>
                </a:solidFill>
                <a:latin typeface="Nimbus Sans"/>
                <a:ea typeface="Nimbus Sans"/>
                <a:cs typeface="Nimbus Sans"/>
              </a:defRPr>
            </a:lvl1pPr>
            <a:lvl2pPr algn="l">
              <a:defRPr sz="1725" b="0">
                <a:solidFill>
                  <a:srgbClr val="1E3348"/>
                </a:solidFill>
                <a:latin typeface="Nimbus Sans"/>
                <a:ea typeface="Nimbus Sans"/>
                <a:cs typeface="Nimbus Sans"/>
              </a:defRPr>
            </a:lvl2pPr>
            <a:lvl3pPr algn="l">
              <a:defRPr sz="1725" b="0">
                <a:solidFill>
                  <a:srgbClr val="1E3348"/>
                </a:solidFill>
                <a:latin typeface="Nimbus Sans"/>
                <a:ea typeface="Nimbus Sans"/>
                <a:cs typeface="Nimbus Sans"/>
              </a:defRPr>
            </a:lvl3pPr>
            <a:lvl4pPr algn="l">
              <a:defRPr sz="1725" b="0">
                <a:solidFill>
                  <a:srgbClr val="1E3348"/>
                </a:solidFill>
                <a:latin typeface="Nimbus Sans"/>
                <a:ea typeface="Nimbus Sans"/>
                <a:cs typeface="Nimbus Sans"/>
              </a:defRPr>
            </a:lvl4pPr>
            <a:lvl5pPr algn="l">
              <a:defRPr sz="1725" b="0">
                <a:solidFill>
                  <a:srgbClr val="1E3348"/>
                </a:solidFill>
                <a:latin typeface="Nimbus Sans"/>
                <a:ea typeface="Nimbus Sans"/>
                <a:cs typeface="Nimbus Sans"/>
              </a:defRPr>
            </a:lvl5pPr>
            <a:lvl6pPr algn="l">
              <a:defRPr sz="1725" b="0">
                <a:solidFill>
                  <a:srgbClr val="1E3348"/>
                </a:solidFill>
                <a:latin typeface="Nimbus Sans"/>
                <a:ea typeface="Nimbus Sans"/>
                <a:cs typeface="Nimbus Sans"/>
              </a:defRPr>
            </a:lvl6pPr>
            <a:lvl7pPr algn="l">
              <a:defRPr sz="1725" b="0">
                <a:solidFill>
                  <a:srgbClr val="1E3348"/>
                </a:solidFill>
                <a:latin typeface="Nimbus Sans"/>
                <a:ea typeface="Nimbus Sans"/>
                <a:cs typeface="Nimbus Sans"/>
              </a:defRPr>
            </a:lvl7pPr>
            <a:lvl8pPr algn="l">
              <a:defRPr sz="1725" b="0">
                <a:solidFill>
                  <a:srgbClr val="1E3348"/>
                </a:solidFill>
                <a:latin typeface="Nimbus Sans"/>
                <a:ea typeface="Nimbus Sans"/>
                <a:cs typeface="Nimbus Sans"/>
              </a:defRPr>
            </a:lvl8pPr>
            <a:lvl9pPr algn="l">
              <a:defRPr sz="1725" b="0">
                <a:solidFill>
                  <a:srgbClr val="1E3348"/>
                </a:solidFill>
                <a:latin typeface="Nimbus Sans"/>
                <a:ea typeface="Nimbus Sans"/>
                <a:cs typeface="Nimbus Sans"/>
              </a:defRPr>
            </a:lvl9pPr>
          </a:lstStyle>
          <a:p xmlns:a="http://schemas.openxmlformats.org/drawingml/2006/main">
            <a:pPr algn="l">
              <a:defRPr sz="1725" b="0">
                <a:solidFill>
                  <a:srgbClr val="1E3348"/>
                </a:solidFill>
                <a:latin typeface="Nimbus Sans"/>
                <a:ea typeface="Nimbus Sans"/>
                <a:cs typeface="Nimbus Sans"/>
              </a:defRPr>
            </a:pPr>
            <a:r>
              <a:rPr sz="1725" b="0">
                <a:solidFill>
                  <a:srgbClr val="1E3348"/>
                </a:solidFill>
                <a:latin typeface="Nimbus Sans"/>
                <a:ea typeface="Nimbus Sans"/>
                <a:cs typeface="Nimbus Sans"/>
              </a:rPr>
              <a:t>That leaves 4,813 against completed homes, or 2,446 against approvals. Another 2,311 approved homes were in the pipeline, including 471 under construction. Runway District’s 9,525 modeled homes would be additional capacity; its schedule starts after airport closure and cannot all be credited to the 2021–29 cycle.</a:t>
            </a:r>
          </a:p>
        </p:txBody>
      </p:sp>
      <p:sp>
        <p:nvSpPr>
          <p:cNvPr id="10" name="">
            <a:extLst xmlns:a="http://schemas.openxmlformats.org/drawingml/2006/main">
              <a:ext uri="{FF2B5EF4-FFF2-40B4-BE49-F238E27FC236}">
                <a16:creationId xmlns:a16="http://schemas.microsoft.com/office/drawing/2014/main" id="{1DA85445-8D6D-4016-8FE6-5AE86309A198}"/>
              </a:ext>
            </a:extLst>
          </p:cNvPr>
          <p:cNvSpPr>
            <a:spLocks xmlns:a="http://schemas.openxmlformats.org/drawingml/2006/main" noGrp="1"/>
          </p:cNvSpPr>
          <p:nvPr/>
        </p:nvSpPr>
        <p:spPr>
          <a:xfrm xmlns:a="http://schemas.openxmlformats.org/drawingml/2006/main">
            <a:off x="714375" y="4886325"/>
            <a:ext cx="10668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650" b="0">
                <a:solidFill>
                  <a:srgbClr val="1E3348"/>
                </a:solidFill>
                <a:latin typeface="Nimbus Sans"/>
                <a:ea typeface="Nimbus Sans"/>
                <a:cs typeface="Nimbus Sans"/>
              </a:defRPr>
            </a:defPPr>
            <a:lvl1pPr algn="l">
              <a:defRPr sz="1650" b="0">
                <a:solidFill>
                  <a:srgbClr val="1E3348"/>
                </a:solidFill>
                <a:latin typeface="Nimbus Sans"/>
                <a:ea typeface="Nimbus Sans"/>
                <a:cs typeface="Nimbus Sans"/>
              </a:defRPr>
            </a:lvl1pPr>
            <a:lvl2pPr algn="l">
              <a:defRPr sz="1650" b="0">
                <a:solidFill>
                  <a:srgbClr val="1E3348"/>
                </a:solidFill>
                <a:latin typeface="Nimbus Sans"/>
                <a:ea typeface="Nimbus Sans"/>
                <a:cs typeface="Nimbus Sans"/>
              </a:defRPr>
            </a:lvl2pPr>
            <a:lvl3pPr algn="l">
              <a:defRPr sz="1650" b="0">
                <a:solidFill>
                  <a:srgbClr val="1E3348"/>
                </a:solidFill>
                <a:latin typeface="Nimbus Sans"/>
                <a:ea typeface="Nimbus Sans"/>
                <a:cs typeface="Nimbus Sans"/>
              </a:defRPr>
            </a:lvl3pPr>
            <a:lvl4pPr algn="l">
              <a:defRPr sz="1650" b="0">
                <a:solidFill>
                  <a:srgbClr val="1E3348"/>
                </a:solidFill>
                <a:latin typeface="Nimbus Sans"/>
                <a:ea typeface="Nimbus Sans"/>
                <a:cs typeface="Nimbus Sans"/>
              </a:defRPr>
            </a:lvl4pPr>
            <a:lvl5pPr algn="l">
              <a:defRPr sz="1650" b="0">
                <a:solidFill>
                  <a:srgbClr val="1E3348"/>
                </a:solidFill>
                <a:latin typeface="Nimbus Sans"/>
                <a:ea typeface="Nimbus Sans"/>
                <a:cs typeface="Nimbus Sans"/>
              </a:defRPr>
            </a:lvl5pPr>
            <a:lvl6pPr algn="l">
              <a:defRPr sz="1650" b="0">
                <a:solidFill>
                  <a:srgbClr val="1E3348"/>
                </a:solidFill>
                <a:latin typeface="Nimbus Sans"/>
                <a:ea typeface="Nimbus Sans"/>
                <a:cs typeface="Nimbus Sans"/>
              </a:defRPr>
            </a:lvl6pPr>
            <a:lvl7pPr algn="l">
              <a:defRPr sz="1650" b="0">
                <a:solidFill>
                  <a:srgbClr val="1E3348"/>
                </a:solidFill>
                <a:latin typeface="Nimbus Sans"/>
                <a:ea typeface="Nimbus Sans"/>
                <a:cs typeface="Nimbus Sans"/>
              </a:defRPr>
            </a:lvl7pPr>
            <a:lvl8pPr algn="l">
              <a:defRPr sz="1650" b="0">
                <a:solidFill>
                  <a:srgbClr val="1E3348"/>
                </a:solidFill>
                <a:latin typeface="Nimbus Sans"/>
                <a:ea typeface="Nimbus Sans"/>
                <a:cs typeface="Nimbus Sans"/>
              </a:defRPr>
            </a:lvl8pPr>
            <a:lvl9pPr algn="l">
              <a:defRPr sz="1650" b="0">
                <a:solidFill>
                  <a:srgbClr val="1E3348"/>
                </a:solidFill>
                <a:latin typeface="Nimbus Sans"/>
                <a:ea typeface="Nimbus Sans"/>
                <a:cs typeface="Nimbus Sans"/>
              </a:defRPr>
            </a:lvl9pPr>
          </a:lstStyle>
          <a:p xmlns:a="http://schemas.openxmlformats.org/drawingml/2006/main">
            <a:pPr algn="l">
              <a:defRPr sz="1650" b="0">
                <a:solidFill>
                  <a:srgbClr val="1E3348"/>
                </a:solidFill>
                <a:latin typeface="Nimbus Sans"/>
                <a:ea typeface="Nimbus Sans"/>
                <a:cs typeface="Nimbus Sans"/>
              </a:defRPr>
            </a:pPr>
            <a:r>
              <a:rPr sz="1650" b="0">
                <a:solidFill>
                  <a:srgbClr val="1E3348"/>
                </a:solidFill>
                <a:latin typeface="Nimbus Sans"/>
                <a:ea typeface="Nimbus Sans"/>
                <a:cs typeface="Nimbus Sans"/>
              </a:rPr>
              <a:t>The current cycle also has income-category goals: 6,168 very-low, low, and moderate income homes. Our 1,905 discounted-rent homes are a financial assumption, not an established RHNA category count.</a:t>
            </a:r>
          </a:p>
        </p:txBody>
      </p:sp>
    </p:spTree>
    <p:extLst>
      <p:ext uri="{BB962C8B-B14F-4D97-AF65-F5344CB8AC3E}">
        <p14:creationId xmlns:p14="http://schemas.microsoft.com/office/powerpoint/2010/main" val="194911706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656552A-E15E-44FF-AAD0-FA69AD9BEADF}"/>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Development and City operations</a:t>
            </a:r>
          </a:p>
        </p:txBody>
      </p:sp>
      <p:sp>
        <p:nvSpPr>
          <p:cNvPr id="2" name="">
            <a:extLst xmlns:a="http://schemas.openxmlformats.org/drawingml/2006/main">
              <a:ext uri="{FF2B5EF4-FFF2-40B4-BE49-F238E27FC236}">
                <a16:creationId xmlns:a16="http://schemas.microsoft.com/office/drawing/2014/main" id="{DFDB6B05-D8EE-4A3D-BDEA-D3E8B905E86F}"/>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10</a:t>
            </a:r>
          </a:p>
        </p:txBody>
      </p:sp>
      <p:sp>
        <p:nvSpPr>
          <p:cNvPr id="3" name="">
            <a:extLst xmlns:a="http://schemas.openxmlformats.org/drawingml/2006/main">
              <a:ext uri="{FF2B5EF4-FFF2-40B4-BE49-F238E27FC236}">
                <a16:creationId xmlns:a16="http://schemas.microsoft.com/office/drawing/2014/main" id="{FC191F8E-B8EF-4E39-9725-162BD0ADB10F}"/>
              </a:ext>
            </a:extLst>
          </p:cNvPr>
          <p:cNvSpPr>
            <a:spLocks xmlns:a="http://schemas.openxmlformats.org/drawingml/2006/main" noGrp="1"/>
          </p:cNvSpPr>
          <p:nvPr/>
        </p:nvSpPr>
        <p:spPr>
          <a:xfrm xmlns:a="http://schemas.openxmlformats.org/drawingml/2006/main">
            <a:off x="723900" y="1590675"/>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DEVELOPER</a:t>
            </a:r>
          </a:p>
        </p:txBody>
      </p:sp>
      <p:sp>
        <p:nvSpPr>
          <p:cNvPr id="4" name="">
            <a:extLst xmlns:a="http://schemas.openxmlformats.org/drawingml/2006/main">
              <a:ext uri="{FF2B5EF4-FFF2-40B4-BE49-F238E27FC236}">
                <a16:creationId xmlns:a16="http://schemas.microsoft.com/office/drawing/2014/main" id="{1C954265-DDD6-4636-874D-08E22E8B8F84}"/>
              </a:ext>
            </a:extLst>
          </p:cNvPr>
          <p:cNvSpPr>
            <a:spLocks xmlns:a="http://schemas.openxmlformats.org/drawingml/2006/main" noGrp="1"/>
          </p:cNvSpPr>
          <p:nvPr/>
        </p:nvSpPr>
        <p:spPr>
          <a:xfrm xmlns:a="http://schemas.openxmlformats.org/drawingml/2006/main">
            <a:off x="3248025" y="1552575"/>
            <a:ext cx="77152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E3348"/>
                </a:solidFill>
                <a:latin typeface="Nimbus Sans"/>
                <a:ea typeface="Nimbus Sans"/>
                <a:cs typeface="Nimbus Sans"/>
              </a:defRPr>
            </a:defPPr>
            <a:lvl1pPr algn="l">
              <a:defRPr sz="1800" b="0">
                <a:solidFill>
                  <a:srgbClr val="1E3348"/>
                </a:solidFill>
                <a:latin typeface="Nimbus Sans"/>
                <a:ea typeface="Nimbus Sans"/>
                <a:cs typeface="Nimbus Sans"/>
              </a:defRPr>
            </a:lvl1pPr>
            <a:lvl2pPr algn="l">
              <a:defRPr sz="1800" b="0">
                <a:solidFill>
                  <a:srgbClr val="1E3348"/>
                </a:solidFill>
                <a:latin typeface="Nimbus Sans"/>
                <a:ea typeface="Nimbus Sans"/>
                <a:cs typeface="Nimbus Sans"/>
              </a:defRPr>
            </a:lvl2pPr>
            <a:lvl3pPr algn="l">
              <a:defRPr sz="1800" b="0">
                <a:solidFill>
                  <a:srgbClr val="1E3348"/>
                </a:solidFill>
                <a:latin typeface="Nimbus Sans"/>
                <a:ea typeface="Nimbus Sans"/>
                <a:cs typeface="Nimbus Sans"/>
              </a:defRPr>
            </a:lvl3pPr>
            <a:lvl4pPr algn="l">
              <a:defRPr sz="1800" b="0">
                <a:solidFill>
                  <a:srgbClr val="1E3348"/>
                </a:solidFill>
                <a:latin typeface="Nimbus Sans"/>
                <a:ea typeface="Nimbus Sans"/>
                <a:cs typeface="Nimbus Sans"/>
              </a:defRPr>
            </a:lvl4pPr>
            <a:lvl5pPr algn="l">
              <a:defRPr sz="1800" b="0">
                <a:solidFill>
                  <a:srgbClr val="1E3348"/>
                </a:solidFill>
                <a:latin typeface="Nimbus Sans"/>
                <a:ea typeface="Nimbus Sans"/>
                <a:cs typeface="Nimbus Sans"/>
              </a:defRPr>
            </a:lvl5pPr>
            <a:lvl6pPr algn="l">
              <a:defRPr sz="1800" b="0">
                <a:solidFill>
                  <a:srgbClr val="1E3348"/>
                </a:solidFill>
                <a:latin typeface="Nimbus Sans"/>
                <a:ea typeface="Nimbus Sans"/>
                <a:cs typeface="Nimbus Sans"/>
              </a:defRPr>
            </a:lvl6pPr>
            <a:lvl7pPr algn="l">
              <a:defRPr sz="1800" b="0">
                <a:solidFill>
                  <a:srgbClr val="1E3348"/>
                </a:solidFill>
                <a:latin typeface="Nimbus Sans"/>
                <a:ea typeface="Nimbus Sans"/>
                <a:cs typeface="Nimbus Sans"/>
              </a:defRPr>
            </a:lvl7pPr>
            <a:lvl8pPr algn="l">
              <a:defRPr sz="1800" b="0">
                <a:solidFill>
                  <a:srgbClr val="1E3348"/>
                </a:solidFill>
                <a:latin typeface="Nimbus Sans"/>
                <a:ea typeface="Nimbus Sans"/>
                <a:cs typeface="Nimbus Sans"/>
              </a:defRPr>
            </a:lvl8pPr>
            <a:lvl9pPr algn="l">
              <a:defRPr sz="1800" b="0">
                <a:solidFill>
                  <a:srgbClr val="1E3348"/>
                </a:solidFill>
                <a:latin typeface="Nimbus Sans"/>
                <a:ea typeface="Nimbus Sans"/>
                <a:cs typeface="Nimbus Sans"/>
              </a:defRPr>
            </a:lvl9pPr>
          </a:lstStyle>
          <a:p xmlns:a="http://schemas.openxmlformats.org/drawingml/2006/main">
            <a:pPr algn="l">
              <a:defRPr sz="1800" b="0">
                <a:solidFill>
                  <a:srgbClr val="1E3348"/>
                </a:solidFill>
                <a:latin typeface="Nimbus Sans"/>
                <a:ea typeface="Nimbus Sans"/>
                <a:cs typeface="Nimbus Sans"/>
              </a:defRPr>
            </a:pPr>
            <a:r>
              <a:rPr sz="1800" b="0">
                <a:solidFill>
                  <a:srgbClr val="1E3348"/>
                </a:solidFill>
                <a:latin typeface="Nimbus Sans"/>
                <a:ea typeface="Nimbus Sans"/>
                <a:cs typeface="Nimbus Sans"/>
              </a:rPr>
              <a:t>Run a competitive selection for two priced plans and a master-development offer; Irvine Company is one firm to invite. Independent reviewers check bids.</a:t>
            </a:r>
          </a:p>
        </p:txBody>
      </p:sp>
      <p:sp>
        <p:nvSpPr>
          <p:cNvPr id="5" name="">
            <a:extLst xmlns:a="http://schemas.openxmlformats.org/drawingml/2006/main">
              <a:ext uri="{FF2B5EF4-FFF2-40B4-BE49-F238E27FC236}">
                <a16:creationId xmlns:a16="http://schemas.microsoft.com/office/drawing/2014/main" id="{8FFA0CF1-E49E-472F-BF17-22853058E4EF}"/>
              </a:ext>
            </a:extLst>
          </p:cNvPr>
          <p:cNvSpPr>
            <a:spLocks xmlns:a="http://schemas.openxmlformats.org/drawingml/2006/main" noGrp="1"/>
          </p:cNvSpPr>
          <p:nvPr/>
        </p:nvSpPr>
        <p:spPr>
          <a:xfrm xmlns:a="http://schemas.openxmlformats.org/drawingml/2006/main">
            <a:off x="723900" y="3000375"/>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CONTRACT</a:t>
            </a:r>
          </a:p>
        </p:txBody>
      </p:sp>
      <p:sp>
        <p:nvSpPr>
          <p:cNvPr id="6" name="">
            <a:extLst xmlns:a="http://schemas.openxmlformats.org/drawingml/2006/main">
              <a:ext uri="{FF2B5EF4-FFF2-40B4-BE49-F238E27FC236}">
                <a16:creationId xmlns:a16="http://schemas.microsoft.com/office/drawing/2014/main" id="{BC713A2A-88E1-476D-A4F8-FDABB32CD702}"/>
              </a:ext>
            </a:extLst>
          </p:cNvPr>
          <p:cNvSpPr>
            <a:spLocks xmlns:a="http://schemas.openxmlformats.org/drawingml/2006/main" noGrp="1"/>
          </p:cNvSpPr>
          <p:nvPr/>
        </p:nvSpPr>
        <p:spPr>
          <a:xfrm xmlns:a="http://schemas.openxmlformats.org/drawingml/2006/main">
            <a:off x="3248025" y="2962275"/>
            <a:ext cx="77152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E3348"/>
                </a:solidFill>
                <a:latin typeface="Nimbus Sans"/>
                <a:ea typeface="Nimbus Sans"/>
                <a:cs typeface="Nimbus Sans"/>
              </a:defRPr>
            </a:defPPr>
            <a:lvl1pPr algn="l">
              <a:defRPr sz="1800" b="0">
                <a:solidFill>
                  <a:srgbClr val="1E3348"/>
                </a:solidFill>
                <a:latin typeface="Nimbus Sans"/>
                <a:ea typeface="Nimbus Sans"/>
                <a:cs typeface="Nimbus Sans"/>
              </a:defRPr>
            </a:lvl1pPr>
            <a:lvl2pPr algn="l">
              <a:defRPr sz="1800" b="0">
                <a:solidFill>
                  <a:srgbClr val="1E3348"/>
                </a:solidFill>
                <a:latin typeface="Nimbus Sans"/>
                <a:ea typeface="Nimbus Sans"/>
                <a:cs typeface="Nimbus Sans"/>
              </a:defRPr>
            </a:lvl2pPr>
            <a:lvl3pPr algn="l">
              <a:defRPr sz="1800" b="0">
                <a:solidFill>
                  <a:srgbClr val="1E3348"/>
                </a:solidFill>
                <a:latin typeface="Nimbus Sans"/>
                <a:ea typeface="Nimbus Sans"/>
                <a:cs typeface="Nimbus Sans"/>
              </a:defRPr>
            </a:lvl3pPr>
            <a:lvl4pPr algn="l">
              <a:defRPr sz="1800" b="0">
                <a:solidFill>
                  <a:srgbClr val="1E3348"/>
                </a:solidFill>
                <a:latin typeface="Nimbus Sans"/>
                <a:ea typeface="Nimbus Sans"/>
                <a:cs typeface="Nimbus Sans"/>
              </a:defRPr>
            </a:lvl4pPr>
            <a:lvl5pPr algn="l">
              <a:defRPr sz="1800" b="0">
                <a:solidFill>
                  <a:srgbClr val="1E3348"/>
                </a:solidFill>
                <a:latin typeface="Nimbus Sans"/>
                <a:ea typeface="Nimbus Sans"/>
                <a:cs typeface="Nimbus Sans"/>
              </a:defRPr>
            </a:lvl5pPr>
            <a:lvl6pPr algn="l">
              <a:defRPr sz="1800" b="0">
                <a:solidFill>
                  <a:srgbClr val="1E3348"/>
                </a:solidFill>
                <a:latin typeface="Nimbus Sans"/>
                <a:ea typeface="Nimbus Sans"/>
                <a:cs typeface="Nimbus Sans"/>
              </a:defRPr>
            </a:lvl6pPr>
            <a:lvl7pPr algn="l">
              <a:defRPr sz="1800" b="0">
                <a:solidFill>
                  <a:srgbClr val="1E3348"/>
                </a:solidFill>
                <a:latin typeface="Nimbus Sans"/>
                <a:ea typeface="Nimbus Sans"/>
                <a:cs typeface="Nimbus Sans"/>
              </a:defRPr>
            </a:lvl7pPr>
            <a:lvl8pPr algn="l">
              <a:defRPr sz="1800" b="0">
                <a:solidFill>
                  <a:srgbClr val="1E3348"/>
                </a:solidFill>
                <a:latin typeface="Nimbus Sans"/>
                <a:ea typeface="Nimbus Sans"/>
                <a:cs typeface="Nimbus Sans"/>
              </a:defRPr>
            </a:lvl8pPr>
            <a:lvl9pPr algn="l">
              <a:defRPr sz="1800" b="0">
                <a:solidFill>
                  <a:srgbClr val="1E3348"/>
                </a:solidFill>
                <a:latin typeface="Nimbus Sans"/>
                <a:ea typeface="Nimbus Sans"/>
                <a:cs typeface="Nimbus Sans"/>
              </a:defRPr>
            </a:lvl9pPr>
          </a:lstStyle>
          <a:p xmlns:a="http://schemas.openxmlformats.org/drawingml/2006/main">
            <a:pPr algn="l">
              <a:defRPr sz="1800" b="0">
                <a:solidFill>
                  <a:srgbClr val="1E3348"/>
                </a:solidFill>
                <a:latin typeface="Nimbus Sans"/>
                <a:ea typeface="Nimbus Sans"/>
                <a:cs typeface="Nimbus Sans"/>
              </a:defRPr>
            </a:pPr>
            <a:r>
              <a:rPr sz="1800" b="0">
                <a:solidFill>
                  <a:srgbClr val="1E3348"/>
                </a:solidFill>
                <a:latin typeface="Nimbus Sans"/>
                <a:ea typeface="Nimbus Sans"/>
                <a:cs typeface="Nimbus Sans"/>
              </a:rPr>
              <a:t>Pay bonuses for delivered homes and parkland, schedule, cost control, and operating performance.</a:t>
            </a:r>
          </a:p>
        </p:txBody>
      </p:sp>
      <p:sp>
        <p:nvSpPr>
          <p:cNvPr id="7" name="">
            <a:extLst xmlns:a="http://schemas.openxmlformats.org/drawingml/2006/main">
              <a:ext uri="{FF2B5EF4-FFF2-40B4-BE49-F238E27FC236}">
                <a16:creationId xmlns:a16="http://schemas.microsoft.com/office/drawing/2014/main" id="{E3A7AB15-A12A-4268-9DC7-A41718712740}"/>
              </a:ext>
            </a:extLst>
          </p:cNvPr>
          <p:cNvSpPr>
            <a:spLocks xmlns:a="http://schemas.openxmlformats.org/drawingml/2006/main" noGrp="1"/>
          </p:cNvSpPr>
          <p:nvPr/>
        </p:nvSpPr>
        <p:spPr>
          <a:xfrm xmlns:a="http://schemas.openxmlformats.org/drawingml/2006/main">
            <a:off x="723900" y="4410075"/>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125" b="1">
                <a:solidFill>
                  <a:srgbClr val="235E8E"/>
                </a:solidFill>
                <a:latin typeface="Nimbus Sans"/>
                <a:ea typeface="Nimbus Sans"/>
                <a:cs typeface="Nimbus Sans"/>
              </a:defRPr>
            </a:defPPr>
            <a:lvl1pPr algn="l">
              <a:defRPr sz="1125" b="1">
                <a:solidFill>
                  <a:srgbClr val="235E8E"/>
                </a:solidFill>
                <a:latin typeface="Nimbus Sans"/>
                <a:ea typeface="Nimbus Sans"/>
                <a:cs typeface="Nimbus Sans"/>
              </a:defRPr>
            </a:lvl1pPr>
            <a:lvl2pPr algn="l">
              <a:defRPr sz="1125" b="1">
                <a:solidFill>
                  <a:srgbClr val="235E8E"/>
                </a:solidFill>
                <a:latin typeface="Nimbus Sans"/>
                <a:ea typeface="Nimbus Sans"/>
                <a:cs typeface="Nimbus Sans"/>
              </a:defRPr>
            </a:lvl2pPr>
            <a:lvl3pPr algn="l">
              <a:defRPr sz="1125" b="1">
                <a:solidFill>
                  <a:srgbClr val="235E8E"/>
                </a:solidFill>
                <a:latin typeface="Nimbus Sans"/>
                <a:ea typeface="Nimbus Sans"/>
                <a:cs typeface="Nimbus Sans"/>
              </a:defRPr>
            </a:lvl3pPr>
            <a:lvl4pPr algn="l">
              <a:defRPr sz="1125" b="1">
                <a:solidFill>
                  <a:srgbClr val="235E8E"/>
                </a:solidFill>
                <a:latin typeface="Nimbus Sans"/>
                <a:ea typeface="Nimbus Sans"/>
                <a:cs typeface="Nimbus Sans"/>
              </a:defRPr>
            </a:lvl4pPr>
            <a:lvl5pPr algn="l">
              <a:defRPr sz="1125" b="1">
                <a:solidFill>
                  <a:srgbClr val="235E8E"/>
                </a:solidFill>
                <a:latin typeface="Nimbus Sans"/>
                <a:ea typeface="Nimbus Sans"/>
                <a:cs typeface="Nimbus Sans"/>
              </a:defRPr>
            </a:lvl5pPr>
            <a:lvl6pPr algn="l">
              <a:defRPr sz="1125" b="1">
                <a:solidFill>
                  <a:srgbClr val="235E8E"/>
                </a:solidFill>
                <a:latin typeface="Nimbus Sans"/>
                <a:ea typeface="Nimbus Sans"/>
                <a:cs typeface="Nimbus Sans"/>
              </a:defRPr>
            </a:lvl6pPr>
            <a:lvl7pPr algn="l">
              <a:defRPr sz="1125" b="1">
                <a:solidFill>
                  <a:srgbClr val="235E8E"/>
                </a:solidFill>
                <a:latin typeface="Nimbus Sans"/>
                <a:ea typeface="Nimbus Sans"/>
                <a:cs typeface="Nimbus Sans"/>
              </a:defRPr>
            </a:lvl7pPr>
            <a:lvl8pPr algn="l">
              <a:defRPr sz="1125" b="1">
                <a:solidFill>
                  <a:srgbClr val="235E8E"/>
                </a:solidFill>
                <a:latin typeface="Nimbus Sans"/>
                <a:ea typeface="Nimbus Sans"/>
                <a:cs typeface="Nimbus Sans"/>
              </a:defRPr>
            </a:lvl8pPr>
            <a:lvl9pPr algn="l">
              <a:defRPr sz="1125" b="1">
                <a:solidFill>
                  <a:srgbClr val="235E8E"/>
                </a:solidFill>
                <a:latin typeface="Nimbus Sans"/>
                <a:ea typeface="Nimbus Sans"/>
                <a:cs typeface="Nimbus Sans"/>
              </a:defRPr>
            </a:lvl9pPr>
          </a:lstStyle>
          <a:p xmlns:a="http://schemas.openxmlformats.org/drawingml/2006/main">
            <a:pPr algn="l">
              <a:defRPr sz="1125" b="1">
                <a:solidFill>
                  <a:srgbClr val="235E8E"/>
                </a:solidFill>
                <a:latin typeface="Nimbus Sans"/>
                <a:ea typeface="Nimbus Sans"/>
                <a:cs typeface="Nimbus Sans"/>
              </a:defRPr>
            </a:pPr>
            <a:r>
              <a:rPr sz="1125" b="1">
                <a:solidFill>
                  <a:srgbClr val="235E8E"/>
                </a:solidFill>
                <a:latin typeface="Nimbus Sans"/>
                <a:ea typeface="Nimbus Sans"/>
                <a:cs typeface="Nimbus Sans"/>
              </a:rPr>
              <a:t>CITY HANDOFF</a:t>
            </a:r>
          </a:p>
        </p:txBody>
      </p:sp>
      <p:sp>
        <p:nvSpPr>
          <p:cNvPr id="8" name="">
            <a:extLst xmlns:a="http://schemas.openxmlformats.org/drawingml/2006/main">
              <a:ext uri="{FF2B5EF4-FFF2-40B4-BE49-F238E27FC236}">
                <a16:creationId xmlns:a16="http://schemas.microsoft.com/office/drawing/2014/main" id="{1B5ED757-082B-487F-B8CE-99051BFE92B9}"/>
              </a:ext>
            </a:extLst>
          </p:cNvPr>
          <p:cNvSpPr>
            <a:spLocks xmlns:a="http://schemas.openxmlformats.org/drawingml/2006/main" noGrp="1"/>
          </p:cNvSpPr>
          <p:nvPr/>
        </p:nvSpPr>
        <p:spPr>
          <a:xfrm xmlns:a="http://schemas.openxmlformats.org/drawingml/2006/main">
            <a:off x="3248025" y="4371975"/>
            <a:ext cx="77152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E3348"/>
                </a:solidFill>
                <a:latin typeface="Nimbus Sans"/>
                <a:ea typeface="Nimbus Sans"/>
                <a:cs typeface="Nimbus Sans"/>
              </a:defRPr>
            </a:defPPr>
            <a:lvl1pPr algn="l">
              <a:defRPr sz="1800" b="0">
                <a:solidFill>
                  <a:srgbClr val="1E3348"/>
                </a:solidFill>
                <a:latin typeface="Nimbus Sans"/>
                <a:ea typeface="Nimbus Sans"/>
                <a:cs typeface="Nimbus Sans"/>
              </a:defRPr>
            </a:lvl1pPr>
            <a:lvl2pPr algn="l">
              <a:defRPr sz="1800" b="0">
                <a:solidFill>
                  <a:srgbClr val="1E3348"/>
                </a:solidFill>
                <a:latin typeface="Nimbus Sans"/>
                <a:ea typeface="Nimbus Sans"/>
                <a:cs typeface="Nimbus Sans"/>
              </a:defRPr>
            </a:lvl2pPr>
            <a:lvl3pPr algn="l">
              <a:defRPr sz="1800" b="0">
                <a:solidFill>
                  <a:srgbClr val="1E3348"/>
                </a:solidFill>
                <a:latin typeface="Nimbus Sans"/>
                <a:ea typeface="Nimbus Sans"/>
                <a:cs typeface="Nimbus Sans"/>
              </a:defRPr>
            </a:lvl3pPr>
            <a:lvl4pPr algn="l">
              <a:defRPr sz="1800" b="0">
                <a:solidFill>
                  <a:srgbClr val="1E3348"/>
                </a:solidFill>
                <a:latin typeface="Nimbus Sans"/>
                <a:ea typeface="Nimbus Sans"/>
                <a:cs typeface="Nimbus Sans"/>
              </a:defRPr>
            </a:lvl4pPr>
            <a:lvl5pPr algn="l">
              <a:defRPr sz="1800" b="0">
                <a:solidFill>
                  <a:srgbClr val="1E3348"/>
                </a:solidFill>
                <a:latin typeface="Nimbus Sans"/>
                <a:ea typeface="Nimbus Sans"/>
                <a:cs typeface="Nimbus Sans"/>
              </a:defRPr>
            </a:lvl5pPr>
            <a:lvl6pPr algn="l">
              <a:defRPr sz="1800" b="0">
                <a:solidFill>
                  <a:srgbClr val="1E3348"/>
                </a:solidFill>
                <a:latin typeface="Nimbus Sans"/>
                <a:ea typeface="Nimbus Sans"/>
                <a:cs typeface="Nimbus Sans"/>
              </a:defRPr>
            </a:lvl6pPr>
            <a:lvl7pPr algn="l">
              <a:defRPr sz="1800" b="0">
                <a:solidFill>
                  <a:srgbClr val="1E3348"/>
                </a:solidFill>
                <a:latin typeface="Nimbus Sans"/>
                <a:ea typeface="Nimbus Sans"/>
                <a:cs typeface="Nimbus Sans"/>
              </a:defRPr>
            </a:lvl7pPr>
            <a:lvl8pPr algn="l">
              <a:defRPr sz="1800" b="0">
                <a:solidFill>
                  <a:srgbClr val="1E3348"/>
                </a:solidFill>
                <a:latin typeface="Nimbus Sans"/>
                <a:ea typeface="Nimbus Sans"/>
                <a:cs typeface="Nimbus Sans"/>
              </a:defRPr>
            </a:lvl8pPr>
            <a:lvl9pPr algn="l">
              <a:defRPr sz="1800" b="0">
                <a:solidFill>
                  <a:srgbClr val="1E3348"/>
                </a:solidFill>
                <a:latin typeface="Nimbus Sans"/>
                <a:ea typeface="Nimbus Sans"/>
                <a:cs typeface="Nimbus Sans"/>
              </a:defRPr>
            </a:lvl9pPr>
          </a:lstStyle>
          <a:p xmlns:a="http://schemas.openxmlformats.org/drawingml/2006/main">
            <a:pPr algn="l">
              <a:defRPr sz="1800" b="0">
                <a:solidFill>
                  <a:srgbClr val="1E3348"/>
                </a:solidFill>
                <a:latin typeface="Nimbus Sans"/>
                <a:ea typeface="Nimbus Sans"/>
                <a:cs typeface="Nimbus Sans"/>
              </a:defRPr>
            </a:pPr>
            <a:r>
              <a:rPr sz="1800" b="0">
                <a:solidFill>
                  <a:srgbClr val="1E3348"/>
                </a:solidFill>
                <a:latin typeface="Nimbus Sans"/>
                <a:ea typeface="Nimbus Sans"/>
                <a:cs typeface="Nimbus Sans"/>
              </a:rPr>
              <a:t>Build a City operating team over two to five years. Transfer systems, vendors, and management when staff is ready.</a:t>
            </a:r>
          </a:p>
        </p:txBody>
      </p:sp>
    </p:spTree>
    <p:extLst>
      <p:ext uri="{BB962C8B-B14F-4D97-AF65-F5344CB8AC3E}">
        <p14:creationId xmlns:p14="http://schemas.microsoft.com/office/powerpoint/2010/main" val="195003762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03F7851-0C4C-4C7F-A040-CAC0BE6869EA}"/>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The Beacon and the SMC design competition</a:t>
            </a:r>
          </a:p>
        </p:txBody>
      </p:sp>
      <p:sp>
        <p:nvSpPr>
          <p:cNvPr id="2" name="">
            <a:extLst xmlns:a="http://schemas.openxmlformats.org/drawingml/2006/main">
              <a:ext uri="{FF2B5EF4-FFF2-40B4-BE49-F238E27FC236}">
                <a16:creationId xmlns:a16="http://schemas.microsoft.com/office/drawing/2014/main" id="{73BB4D07-883C-4AF6-B70A-342959B2A95F}"/>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11</a:t>
            </a:r>
          </a:p>
        </p:txBody>
      </p:sp>
      <p:pic>
        <p:nvPicPr>
          <p:cNvPr id="3" name="">
            <a:extLst xmlns:a="http://schemas.openxmlformats.org/drawingml/2006/main">
              <a:ext uri="{FF2B5EF4-FFF2-40B4-BE49-F238E27FC236}">
                <a16:creationId xmlns:a16="http://schemas.microsoft.com/office/drawing/2014/main" id="{CB3BB23E-1E19-413C-BBD5-107A5FB421B7}"/>
              </a:ext>
            </a:extLst>
          </p:cNvPr>
          <p:cNvPicPr>
            <a:picLocks xmlns:a="http://schemas.openxmlformats.org/drawingml/2006/main" noChangeAspect="1"/>
          </p:cNvPicPr>
          <p:nvPr/>
        </p:nvPicPr>
        <p:blipFill>
          <a:blip xmlns:r="http://schemas.openxmlformats.org/officeDocument/2006/relationships" xmlns:a="http://schemas.openxmlformats.org/drawingml/2006/main" r:embed="Rf53b9b017ff9456e"/>
          <a:stretch xmlns:a="http://schemas.openxmlformats.org/drawingml/2006/main"/>
        </p:blipFill>
        <p:spPr>
          <a:xfrm xmlns:a="http://schemas.openxmlformats.org/drawingml/2006/main">
            <a:off x="834460" y="1619250"/>
            <a:ext cx="4960480" cy="2762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905FBB-FFDE-4C10-8F2F-57DD31B6183E}"/>
              </a:ext>
            </a:extLst>
          </p:cNvPr>
          <p:cNvSpPr>
            <a:spLocks xmlns:a="http://schemas.openxmlformats.org/drawingml/2006/main" noGrp="1"/>
          </p:cNvSpPr>
          <p:nvPr/>
        </p:nvSpPr>
        <p:spPr>
          <a:xfrm xmlns:a="http://schemas.openxmlformats.org/drawingml/2006/main">
            <a:off x="6210300" y="1695450"/>
            <a:ext cx="514350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800" b="0">
                <a:solidFill>
                  <a:srgbClr val="1E3348"/>
                </a:solidFill>
                <a:latin typeface="Nimbus Sans"/>
                <a:ea typeface="Nimbus Sans"/>
                <a:cs typeface="Nimbus Sans"/>
              </a:defRPr>
            </a:defPPr>
            <a:lvl1pPr algn="l">
              <a:defRPr sz="1800" b="0">
                <a:solidFill>
                  <a:srgbClr val="1E3348"/>
                </a:solidFill>
                <a:latin typeface="Nimbus Sans"/>
                <a:ea typeface="Nimbus Sans"/>
                <a:cs typeface="Nimbus Sans"/>
              </a:defRPr>
            </a:lvl1pPr>
            <a:lvl2pPr algn="l">
              <a:defRPr sz="1800" b="0">
                <a:solidFill>
                  <a:srgbClr val="1E3348"/>
                </a:solidFill>
                <a:latin typeface="Nimbus Sans"/>
                <a:ea typeface="Nimbus Sans"/>
                <a:cs typeface="Nimbus Sans"/>
              </a:defRPr>
            </a:lvl2pPr>
            <a:lvl3pPr algn="l">
              <a:defRPr sz="1800" b="0">
                <a:solidFill>
                  <a:srgbClr val="1E3348"/>
                </a:solidFill>
                <a:latin typeface="Nimbus Sans"/>
                <a:ea typeface="Nimbus Sans"/>
                <a:cs typeface="Nimbus Sans"/>
              </a:defRPr>
            </a:lvl3pPr>
            <a:lvl4pPr algn="l">
              <a:defRPr sz="1800" b="0">
                <a:solidFill>
                  <a:srgbClr val="1E3348"/>
                </a:solidFill>
                <a:latin typeface="Nimbus Sans"/>
                <a:ea typeface="Nimbus Sans"/>
                <a:cs typeface="Nimbus Sans"/>
              </a:defRPr>
            </a:lvl4pPr>
            <a:lvl5pPr algn="l">
              <a:defRPr sz="1800" b="0">
                <a:solidFill>
                  <a:srgbClr val="1E3348"/>
                </a:solidFill>
                <a:latin typeface="Nimbus Sans"/>
                <a:ea typeface="Nimbus Sans"/>
                <a:cs typeface="Nimbus Sans"/>
              </a:defRPr>
            </a:lvl5pPr>
            <a:lvl6pPr algn="l">
              <a:defRPr sz="1800" b="0">
                <a:solidFill>
                  <a:srgbClr val="1E3348"/>
                </a:solidFill>
                <a:latin typeface="Nimbus Sans"/>
                <a:ea typeface="Nimbus Sans"/>
                <a:cs typeface="Nimbus Sans"/>
              </a:defRPr>
            </a:lvl6pPr>
            <a:lvl7pPr algn="l">
              <a:defRPr sz="1800" b="0">
                <a:solidFill>
                  <a:srgbClr val="1E3348"/>
                </a:solidFill>
                <a:latin typeface="Nimbus Sans"/>
                <a:ea typeface="Nimbus Sans"/>
                <a:cs typeface="Nimbus Sans"/>
              </a:defRPr>
            </a:lvl7pPr>
            <a:lvl8pPr algn="l">
              <a:defRPr sz="1800" b="0">
                <a:solidFill>
                  <a:srgbClr val="1E3348"/>
                </a:solidFill>
                <a:latin typeface="Nimbus Sans"/>
                <a:ea typeface="Nimbus Sans"/>
                <a:cs typeface="Nimbus Sans"/>
              </a:defRPr>
            </a:lvl8pPr>
            <a:lvl9pPr algn="l">
              <a:defRPr sz="1800" b="0">
                <a:solidFill>
                  <a:srgbClr val="1E3348"/>
                </a:solidFill>
                <a:latin typeface="Nimbus Sans"/>
                <a:ea typeface="Nimbus Sans"/>
                <a:cs typeface="Nimbus Sans"/>
              </a:defRPr>
            </a:lvl9pPr>
          </a:lstStyle>
          <a:p xmlns:a="http://schemas.openxmlformats.org/drawingml/2006/main">
            <a:pPr algn="l">
              <a:defRPr sz="1800" b="0">
                <a:solidFill>
                  <a:srgbClr val="1E3348"/>
                </a:solidFill>
                <a:latin typeface="Nimbus Sans"/>
                <a:ea typeface="Nimbus Sans"/>
                <a:cs typeface="Nimbus Sans"/>
              </a:defRPr>
            </a:pPr>
            <a:r>
              <a:rPr sz="1800" b="0">
                <a:solidFill>
                  <a:srgbClr val="1E3348"/>
                </a:solidFill>
                <a:latin typeface="Nimbus Sans"/>
                <a:ea typeface="Nimbus Sans"/>
                <a:cs typeface="Nimbus Sans"/>
              </a:rPr>
              <a:t>A residential tower with a public viewing level and restaurant in the crown. Price a rotating dining ring as an optional alternate.</a:t>
            </a:r>
          </a:p>
        </p:txBody>
      </p:sp>
      <p:sp>
        <p:nvSpPr>
          <p:cNvPr id="5" name="">
            <a:extLst xmlns:a="http://schemas.openxmlformats.org/drawingml/2006/main">
              <a:ext uri="{FF2B5EF4-FFF2-40B4-BE49-F238E27FC236}">
                <a16:creationId xmlns:a16="http://schemas.microsoft.com/office/drawing/2014/main" id="{AF47BC54-0EE2-4600-881E-C98C309A032C}"/>
              </a:ext>
            </a:extLst>
          </p:cNvPr>
          <p:cNvSpPr>
            <a:spLocks xmlns:a="http://schemas.openxmlformats.org/drawingml/2006/main" noGrp="1"/>
          </p:cNvSpPr>
          <p:nvPr/>
        </p:nvSpPr>
        <p:spPr>
          <a:xfrm xmlns:a="http://schemas.openxmlformats.org/drawingml/2006/main">
            <a:off x="6210300" y="3476625"/>
            <a:ext cx="5143500" cy="1771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725" b="0">
                <a:solidFill>
                  <a:srgbClr val="1E3348"/>
                </a:solidFill>
                <a:latin typeface="Nimbus Sans"/>
                <a:ea typeface="Nimbus Sans"/>
                <a:cs typeface="Nimbus Sans"/>
              </a:defRPr>
            </a:defPPr>
            <a:lvl1pPr algn="l">
              <a:defRPr sz="1725" b="0">
                <a:solidFill>
                  <a:srgbClr val="1E3348"/>
                </a:solidFill>
                <a:latin typeface="Nimbus Sans"/>
                <a:ea typeface="Nimbus Sans"/>
                <a:cs typeface="Nimbus Sans"/>
              </a:defRPr>
            </a:lvl1pPr>
            <a:lvl2pPr algn="l">
              <a:defRPr sz="1725" b="0">
                <a:solidFill>
                  <a:srgbClr val="1E3348"/>
                </a:solidFill>
                <a:latin typeface="Nimbus Sans"/>
                <a:ea typeface="Nimbus Sans"/>
                <a:cs typeface="Nimbus Sans"/>
              </a:defRPr>
            </a:lvl2pPr>
            <a:lvl3pPr algn="l">
              <a:defRPr sz="1725" b="0">
                <a:solidFill>
                  <a:srgbClr val="1E3348"/>
                </a:solidFill>
                <a:latin typeface="Nimbus Sans"/>
                <a:ea typeface="Nimbus Sans"/>
                <a:cs typeface="Nimbus Sans"/>
              </a:defRPr>
            </a:lvl3pPr>
            <a:lvl4pPr algn="l">
              <a:defRPr sz="1725" b="0">
                <a:solidFill>
                  <a:srgbClr val="1E3348"/>
                </a:solidFill>
                <a:latin typeface="Nimbus Sans"/>
                <a:ea typeface="Nimbus Sans"/>
                <a:cs typeface="Nimbus Sans"/>
              </a:defRPr>
            </a:lvl4pPr>
            <a:lvl5pPr algn="l">
              <a:defRPr sz="1725" b="0">
                <a:solidFill>
                  <a:srgbClr val="1E3348"/>
                </a:solidFill>
                <a:latin typeface="Nimbus Sans"/>
                <a:ea typeface="Nimbus Sans"/>
                <a:cs typeface="Nimbus Sans"/>
              </a:defRPr>
            </a:lvl5pPr>
            <a:lvl6pPr algn="l">
              <a:defRPr sz="1725" b="0">
                <a:solidFill>
                  <a:srgbClr val="1E3348"/>
                </a:solidFill>
                <a:latin typeface="Nimbus Sans"/>
                <a:ea typeface="Nimbus Sans"/>
                <a:cs typeface="Nimbus Sans"/>
              </a:defRPr>
            </a:lvl6pPr>
            <a:lvl7pPr algn="l">
              <a:defRPr sz="1725" b="0">
                <a:solidFill>
                  <a:srgbClr val="1E3348"/>
                </a:solidFill>
                <a:latin typeface="Nimbus Sans"/>
                <a:ea typeface="Nimbus Sans"/>
                <a:cs typeface="Nimbus Sans"/>
              </a:defRPr>
            </a:lvl7pPr>
            <a:lvl8pPr algn="l">
              <a:defRPr sz="1725" b="0">
                <a:solidFill>
                  <a:srgbClr val="1E3348"/>
                </a:solidFill>
                <a:latin typeface="Nimbus Sans"/>
                <a:ea typeface="Nimbus Sans"/>
                <a:cs typeface="Nimbus Sans"/>
              </a:defRPr>
            </a:lvl8pPr>
            <a:lvl9pPr algn="l">
              <a:defRPr sz="1725" b="0">
                <a:solidFill>
                  <a:srgbClr val="1E3348"/>
                </a:solidFill>
                <a:latin typeface="Nimbus Sans"/>
                <a:ea typeface="Nimbus Sans"/>
                <a:cs typeface="Nimbus Sans"/>
              </a:defRPr>
            </a:lvl9pPr>
          </a:lstStyle>
          <a:p xmlns:a="http://schemas.openxmlformats.org/drawingml/2006/main">
            <a:pPr algn="l">
              <a:defRPr sz="1725" b="0">
                <a:solidFill>
                  <a:srgbClr val="1E3348"/>
                </a:solidFill>
                <a:latin typeface="Nimbus Sans"/>
                <a:ea typeface="Nimbus Sans"/>
                <a:cs typeface="Nimbus Sans"/>
              </a:defRPr>
            </a:pPr>
            <a:r>
              <a:rPr sz="1725" b="0">
                <a:solidFill>
                  <a:srgbClr val="1E3348"/>
                </a:solidFill>
                <a:latin typeface="Nimbus Sans"/>
                <a:ea typeface="Nimbus Sans"/>
                <a:cs typeface="Nimbus Sans"/>
              </a:rPr>
              <a:t>Invite current SMC architecture students and alumni into a paid concept competition. Future cohorts can shape later plazas and interiors. Licensed architects develop the final building.</a:t>
            </a:r>
          </a:p>
        </p:txBody>
      </p:sp>
      <p:sp>
        <p:nvSpPr>
          <p:cNvPr id="6" name="">
            <a:extLst xmlns:a="http://schemas.openxmlformats.org/drawingml/2006/main">
              <a:ext uri="{FF2B5EF4-FFF2-40B4-BE49-F238E27FC236}">
                <a16:creationId xmlns:a16="http://schemas.microsoft.com/office/drawing/2014/main" id="{1C4ECF9A-2CC6-418A-B0C9-581818BF9A44}"/>
              </a:ext>
            </a:extLst>
          </p:cNvPr>
          <p:cNvSpPr>
            <a:spLocks xmlns:a="http://schemas.openxmlformats.org/drawingml/2006/main" noGrp="1"/>
          </p:cNvSpPr>
          <p:nvPr/>
        </p:nvSpPr>
        <p:spPr>
          <a:xfrm xmlns:a="http://schemas.openxmlformats.org/drawingml/2006/main">
            <a:off x="742950" y="5667375"/>
            <a:ext cx="10382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500" b="1">
                <a:solidFill>
                  <a:srgbClr val="235E8E"/>
                </a:solidFill>
                <a:latin typeface="Nimbus Sans"/>
                <a:ea typeface="Nimbus Sans"/>
                <a:cs typeface="Nimbus Sans"/>
              </a:defRPr>
            </a:defPPr>
            <a:lvl1pPr algn="l">
              <a:defRPr sz="1500" b="1">
                <a:solidFill>
                  <a:srgbClr val="235E8E"/>
                </a:solidFill>
                <a:latin typeface="Nimbus Sans"/>
                <a:ea typeface="Nimbus Sans"/>
                <a:cs typeface="Nimbus Sans"/>
              </a:defRPr>
            </a:lvl1pPr>
            <a:lvl2pPr algn="l">
              <a:defRPr sz="1500" b="1">
                <a:solidFill>
                  <a:srgbClr val="235E8E"/>
                </a:solidFill>
                <a:latin typeface="Nimbus Sans"/>
                <a:ea typeface="Nimbus Sans"/>
                <a:cs typeface="Nimbus Sans"/>
              </a:defRPr>
            </a:lvl2pPr>
            <a:lvl3pPr algn="l">
              <a:defRPr sz="1500" b="1">
                <a:solidFill>
                  <a:srgbClr val="235E8E"/>
                </a:solidFill>
                <a:latin typeface="Nimbus Sans"/>
                <a:ea typeface="Nimbus Sans"/>
                <a:cs typeface="Nimbus Sans"/>
              </a:defRPr>
            </a:lvl3pPr>
            <a:lvl4pPr algn="l">
              <a:defRPr sz="1500" b="1">
                <a:solidFill>
                  <a:srgbClr val="235E8E"/>
                </a:solidFill>
                <a:latin typeface="Nimbus Sans"/>
                <a:ea typeface="Nimbus Sans"/>
                <a:cs typeface="Nimbus Sans"/>
              </a:defRPr>
            </a:lvl4pPr>
            <a:lvl5pPr algn="l">
              <a:defRPr sz="1500" b="1">
                <a:solidFill>
                  <a:srgbClr val="235E8E"/>
                </a:solidFill>
                <a:latin typeface="Nimbus Sans"/>
                <a:ea typeface="Nimbus Sans"/>
                <a:cs typeface="Nimbus Sans"/>
              </a:defRPr>
            </a:lvl5pPr>
            <a:lvl6pPr algn="l">
              <a:defRPr sz="1500" b="1">
                <a:solidFill>
                  <a:srgbClr val="235E8E"/>
                </a:solidFill>
                <a:latin typeface="Nimbus Sans"/>
                <a:ea typeface="Nimbus Sans"/>
                <a:cs typeface="Nimbus Sans"/>
              </a:defRPr>
            </a:lvl6pPr>
            <a:lvl7pPr algn="l">
              <a:defRPr sz="1500" b="1">
                <a:solidFill>
                  <a:srgbClr val="235E8E"/>
                </a:solidFill>
                <a:latin typeface="Nimbus Sans"/>
                <a:ea typeface="Nimbus Sans"/>
                <a:cs typeface="Nimbus Sans"/>
              </a:defRPr>
            </a:lvl7pPr>
            <a:lvl8pPr algn="l">
              <a:defRPr sz="1500" b="1">
                <a:solidFill>
                  <a:srgbClr val="235E8E"/>
                </a:solidFill>
                <a:latin typeface="Nimbus Sans"/>
                <a:ea typeface="Nimbus Sans"/>
                <a:cs typeface="Nimbus Sans"/>
              </a:defRPr>
            </a:lvl8pPr>
            <a:lvl9pPr algn="l">
              <a:defRPr sz="1500" b="1">
                <a:solidFill>
                  <a:srgbClr val="235E8E"/>
                </a:solidFill>
                <a:latin typeface="Nimbus Sans"/>
                <a:ea typeface="Nimbus Sans"/>
                <a:cs typeface="Nimbus Sans"/>
              </a:defRPr>
            </a:lvl9pPr>
          </a:lstStyle>
          <a:p xmlns:a="http://schemas.openxmlformats.org/drawingml/2006/main">
            <a:pPr algn="l">
              <a:defRPr sz="1500" b="1">
                <a:solidFill>
                  <a:srgbClr val="235E8E"/>
                </a:solidFill>
                <a:latin typeface="Nimbus Sans"/>
                <a:ea typeface="Nimbus Sans"/>
                <a:cs typeface="Nimbus Sans"/>
              </a:defRPr>
            </a:pPr>
            <a:r>
              <a:rPr sz="1500" b="1">
                <a:solidFill>
                  <a:srgbClr val="235E8E"/>
                </a:solidFill>
                <a:latin typeface="Nimbus Sans"/>
                <a:ea typeface="Nimbus Sans"/>
                <a:cs typeface="Nimbus Sans"/>
              </a:rPr>
              <a:t>The tower premium and restaurant revenue are outside the base financial model.</a:t>
            </a:r>
          </a:p>
        </p:txBody>
      </p:sp>
    </p:spTree>
    <p:extLst>
      <p:ext uri="{BB962C8B-B14F-4D97-AF65-F5344CB8AC3E}">
        <p14:creationId xmlns:p14="http://schemas.microsoft.com/office/powerpoint/2010/main" val="52369798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229970D-2ACA-4B0E-B7E4-04A47B373AF7}"/>
              </a:ext>
            </a:extLst>
          </p:cNvPr>
          <p:cNvSpPr>
            <a:spLocks xmlns:a="http://schemas.openxmlformats.org/drawingml/2006/main" noGrp="1"/>
          </p:cNvSpPr>
          <p:nvPr/>
        </p:nvSpPr>
        <p:spPr>
          <a:xfrm xmlns:a="http://schemas.openxmlformats.org/drawingml/2006/main">
            <a:off x="666750" y="504825"/>
            <a:ext cx="10763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700" b="1">
                <a:solidFill>
                  <a:srgbClr val="17283D"/>
                </a:solidFill>
                <a:latin typeface="Nimbus Sans"/>
                <a:ea typeface="Nimbus Sans"/>
                <a:cs typeface="Nimbus Sans"/>
              </a:defRPr>
            </a:defPPr>
            <a:lvl1pPr algn="l">
              <a:defRPr sz="2700" b="1">
                <a:solidFill>
                  <a:srgbClr val="17283D"/>
                </a:solidFill>
                <a:latin typeface="Nimbus Sans"/>
                <a:ea typeface="Nimbus Sans"/>
                <a:cs typeface="Nimbus Sans"/>
              </a:defRPr>
            </a:lvl1pPr>
            <a:lvl2pPr algn="l">
              <a:defRPr sz="2700" b="1">
                <a:solidFill>
                  <a:srgbClr val="17283D"/>
                </a:solidFill>
                <a:latin typeface="Nimbus Sans"/>
                <a:ea typeface="Nimbus Sans"/>
                <a:cs typeface="Nimbus Sans"/>
              </a:defRPr>
            </a:lvl2pPr>
            <a:lvl3pPr algn="l">
              <a:defRPr sz="2700" b="1">
                <a:solidFill>
                  <a:srgbClr val="17283D"/>
                </a:solidFill>
                <a:latin typeface="Nimbus Sans"/>
                <a:ea typeface="Nimbus Sans"/>
                <a:cs typeface="Nimbus Sans"/>
              </a:defRPr>
            </a:lvl3pPr>
            <a:lvl4pPr algn="l">
              <a:defRPr sz="2700" b="1">
                <a:solidFill>
                  <a:srgbClr val="17283D"/>
                </a:solidFill>
                <a:latin typeface="Nimbus Sans"/>
                <a:ea typeface="Nimbus Sans"/>
                <a:cs typeface="Nimbus Sans"/>
              </a:defRPr>
            </a:lvl4pPr>
            <a:lvl5pPr algn="l">
              <a:defRPr sz="2700" b="1">
                <a:solidFill>
                  <a:srgbClr val="17283D"/>
                </a:solidFill>
                <a:latin typeface="Nimbus Sans"/>
                <a:ea typeface="Nimbus Sans"/>
                <a:cs typeface="Nimbus Sans"/>
              </a:defRPr>
            </a:lvl5pPr>
            <a:lvl6pPr algn="l">
              <a:defRPr sz="2700" b="1">
                <a:solidFill>
                  <a:srgbClr val="17283D"/>
                </a:solidFill>
                <a:latin typeface="Nimbus Sans"/>
                <a:ea typeface="Nimbus Sans"/>
                <a:cs typeface="Nimbus Sans"/>
              </a:defRPr>
            </a:lvl6pPr>
            <a:lvl7pPr algn="l">
              <a:defRPr sz="2700" b="1">
                <a:solidFill>
                  <a:srgbClr val="17283D"/>
                </a:solidFill>
                <a:latin typeface="Nimbus Sans"/>
                <a:ea typeface="Nimbus Sans"/>
                <a:cs typeface="Nimbus Sans"/>
              </a:defRPr>
            </a:lvl7pPr>
            <a:lvl8pPr algn="l">
              <a:defRPr sz="2700" b="1">
                <a:solidFill>
                  <a:srgbClr val="17283D"/>
                </a:solidFill>
                <a:latin typeface="Nimbus Sans"/>
                <a:ea typeface="Nimbus Sans"/>
                <a:cs typeface="Nimbus Sans"/>
              </a:defRPr>
            </a:lvl8pPr>
            <a:lvl9pPr algn="l">
              <a:defRPr sz="2700" b="1">
                <a:solidFill>
                  <a:srgbClr val="17283D"/>
                </a:solidFill>
                <a:latin typeface="Nimbus Sans"/>
                <a:ea typeface="Nimbus Sans"/>
                <a:cs typeface="Nimbus Sans"/>
              </a:defRPr>
            </a:lvl9pPr>
          </a:lstStyle>
          <a:p xmlns:a="http://schemas.openxmlformats.org/drawingml/2006/main">
            <a:pPr algn="l">
              <a:defRPr sz="2700" b="1">
                <a:solidFill>
                  <a:srgbClr val="17283D"/>
                </a:solidFill>
                <a:latin typeface="Nimbus Sans"/>
                <a:ea typeface="Nimbus Sans"/>
                <a:cs typeface="Nimbus Sans"/>
              </a:defRPr>
            </a:pPr>
            <a:r>
              <a:rPr sz="2700" b="1">
                <a:solidFill>
                  <a:srgbClr val="17283D"/>
                </a:solidFill>
                <a:latin typeface="Nimbus Sans"/>
                <a:ea typeface="Nimbus Sans"/>
                <a:cs typeface="Nimbus Sans"/>
              </a:rPr>
              <a:t>A decision-ready proposal</a:t>
            </a:r>
          </a:p>
        </p:txBody>
      </p:sp>
      <p:sp>
        <p:nvSpPr>
          <p:cNvPr id="2" name="">
            <a:extLst xmlns:a="http://schemas.openxmlformats.org/drawingml/2006/main">
              <a:ext uri="{FF2B5EF4-FFF2-40B4-BE49-F238E27FC236}">
                <a16:creationId xmlns:a16="http://schemas.microsoft.com/office/drawing/2014/main" id="{ECE9144F-453B-413B-886A-49724008757D}"/>
              </a:ext>
            </a:extLst>
          </p:cNvPr>
          <p:cNvSpPr>
            <a:spLocks xmlns:a="http://schemas.openxmlformats.org/drawingml/2006/main" noGrp="1"/>
          </p:cNvSpPr>
          <p:nvPr/>
        </p:nvSpPr>
        <p:spPr>
          <a:xfrm xmlns:a="http://schemas.openxmlformats.org/drawingml/2006/main">
            <a:off x="11049000" y="619125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r">
              <a:defRPr sz="975" b="0">
                <a:solidFill>
                  <a:srgbClr val="5E7182"/>
                </a:solidFill>
                <a:latin typeface="Nimbus Sans"/>
                <a:ea typeface="Nimbus Sans"/>
                <a:cs typeface="Nimbus Sans"/>
              </a:defRPr>
            </a:defPPr>
            <a:lvl1pPr algn="r">
              <a:defRPr sz="975" b="0">
                <a:solidFill>
                  <a:srgbClr val="5E7182"/>
                </a:solidFill>
                <a:latin typeface="Nimbus Sans"/>
                <a:ea typeface="Nimbus Sans"/>
                <a:cs typeface="Nimbus Sans"/>
              </a:defRPr>
            </a:lvl1pPr>
            <a:lvl2pPr algn="r">
              <a:defRPr sz="975" b="0">
                <a:solidFill>
                  <a:srgbClr val="5E7182"/>
                </a:solidFill>
                <a:latin typeface="Nimbus Sans"/>
                <a:ea typeface="Nimbus Sans"/>
                <a:cs typeface="Nimbus Sans"/>
              </a:defRPr>
            </a:lvl2pPr>
            <a:lvl3pPr algn="r">
              <a:defRPr sz="975" b="0">
                <a:solidFill>
                  <a:srgbClr val="5E7182"/>
                </a:solidFill>
                <a:latin typeface="Nimbus Sans"/>
                <a:ea typeface="Nimbus Sans"/>
                <a:cs typeface="Nimbus Sans"/>
              </a:defRPr>
            </a:lvl3pPr>
            <a:lvl4pPr algn="r">
              <a:defRPr sz="975" b="0">
                <a:solidFill>
                  <a:srgbClr val="5E7182"/>
                </a:solidFill>
                <a:latin typeface="Nimbus Sans"/>
                <a:ea typeface="Nimbus Sans"/>
                <a:cs typeface="Nimbus Sans"/>
              </a:defRPr>
            </a:lvl4pPr>
            <a:lvl5pPr algn="r">
              <a:defRPr sz="975" b="0">
                <a:solidFill>
                  <a:srgbClr val="5E7182"/>
                </a:solidFill>
                <a:latin typeface="Nimbus Sans"/>
                <a:ea typeface="Nimbus Sans"/>
                <a:cs typeface="Nimbus Sans"/>
              </a:defRPr>
            </a:lvl5pPr>
            <a:lvl6pPr algn="r">
              <a:defRPr sz="975" b="0">
                <a:solidFill>
                  <a:srgbClr val="5E7182"/>
                </a:solidFill>
                <a:latin typeface="Nimbus Sans"/>
                <a:ea typeface="Nimbus Sans"/>
                <a:cs typeface="Nimbus Sans"/>
              </a:defRPr>
            </a:lvl6pPr>
            <a:lvl7pPr algn="r">
              <a:defRPr sz="975" b="0">
                <a:solidFill>
                  <a:srgbClr val="5E7182"/>
                </a:solidFill>
                <a:latin typeface="Nimbus Sans"/>
                <a:ea typeface="Nimbus Sans"/>
                <a:cs typeface="Nimbus Sans"/>
              </a:defRPr>
            </a:lvl7pPr>
            <a:lvl8pPr algn="r">
              <a:defRPr sz="975" b="0">
                <a:solidFill>
                  <a:srgbClr val="5E7182"/>
                </a:solidFill>
                <a:latin typeface="Nimbus Sans"/>
                <a:ea typeface="Nimbus Sans"/>
                <a:cs typeface="Nimbus Sans"/>
              </a:defRPr>
            </a:lvl8pPr>
            <a:lvl9pPr algn="r">
              <a:defRPr sz="975" b="0">
                <a:solidFill>
                  <a:srgbClr val="5E7182"/>
                </a:solidFill>
                <a:latin typeface="Nimbus Sans"/>
                <a:ea typeface="Nimbus Sans"/>
                <a:cs typeface="Nimbus Sans"/>
              </a:defRPr>
            </a:lvl9pPr>
          </a:lstStyle>
          <a:p xmlns:a="http://schemas.openxmlformats.org/drawingml/2006/main">
            <a:pPr algn="r">
              <a:defRPr sz="975" b="0">
                <a:solidFill>
                  <a:srgbClr val="5E7182"/>
                </a:solidFill>
                <a:latin typeface="Nimbus Sans"/>
                <a:ea typeface="Nimbus Sans"/>
                <a:cs typeface="Nimbus Sans"/>
              </a:defRPr>
            </a:pPr>
            <a:r>
              <a:rPr sz="975" b="0">
                <a:solidFill>
                  <a:srgbClr val="5E7182"/>
                </a:solidFill>
                <a:latin typeface="Nimbus Sans"/>
                <a:ea typeface="Nimbus Sans"/>
                <a:cs typeface="Nimbus Sans"/>
              </a:rPr>
              <a:t>12</a:t>
            </a:r>
          </a:p>
        </p:txBody>
      </p:sp>
      <p:sp>
        <p:nvSpPr>
          <p:cNvPr id="3" name="">
            <a:extLst xmlns:a="http://schemas.openxmlformats.org/drawingml/2006/main">
              <a:ext uri="{FF2B5EF4-FFF2-40B4-BE49-F238E27FC236}">
                <a16:creationId xmlns:a16="http://schemas.microsoft.com/office/drawing/2014/main" id="{CCCF887C-7690-4052-BD0D-A5F682892989}"/>
              </a:ext>
            </a:extLst>
          </p:cNvPr>
          <p:cNvSpPr>
            <a:spLocks xmlns:a="http://schemas.openxmlformats.org/drawingml/2006/main" noGrp="1"/>
          </p:cNvSpPr>
          <p:nvPr/>
        </p:nvSpPr>
        <p:spPr>
          <a:xfrm xmlns:a="http://schemas.openxmlformats.org/drawingml/2006/main">
            <a:off x="714375" y="1695450"/>
            <a:ext cx="10477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400" b="1">
                <a:solidFill>
                  <a:srgbClr val="17283D"/>
                </a:solidFill>
                <a:latin typeface="Nimbus Sans"/>
                <a:ea typeface="Nimbus Sans"/>
                <a:cs typeface="Nimbus Sans"/>
              </a:defRPr>
            </a:defPPr>
            <a:lvl1pPr algn="l">
              <a:defRPr sz="2400" b="1">
                <a:solidFill>
                  <a:srgbClr val="17283D"/>
                </a:solidFill>
                <a:latin typeface="Nimbus Sans"/>
                <a:ea typeface="Nimbus Sans"/>
                <a:cs typeface="Nimbus Sans"/>
              </a:defRPr>
            </a:lvl1pPr>
            <a:lvl2pPr algn="l">
              <a:defRPr sz="2400" b="1">
                <a:solidFill>
                  <a:srgbClr val="17283D"/>
                </a:solidFill>
                <a:latin typeface="Nimbus Sans"/>
                <a:ea typeface="Nimbus Sans"/>
                <a:cs typeface="Nimbus Sans"/>
              </a:defRPr>
            </a:lvl2pPr>
            <a:lvl3pPr algn="l">
              <a:defRPr sz="2400" b="1">
                <a:solidFill>
                  <a:srgbClr val="17283D"/>
                </a:solidFill>
                <a:latin typeface="Nimbus Sans"/>
                <a:ea typeface="Nimbus Sans"/>
                <a:cs typeface="Nimbus Sans"/>
              </a:defRPr>
            </a:lvl3pPr>
            <a:lvl4pPr algn="l">
              <a:defRPr sz="2400" b="1">
                <a:solidFill>
                  <a:srgbClr val="17283D"/>
                </a:solidFill>
                <a:latin typeface="Nimbus Sans"/>
                <a:ea typeface="Nimbus Sans"/>
                <a:cs typeface="Nimbus Sans"/>
              </a:defRPr>
            </a:lvl4pPr>
            <a:lvl5pPr algn="l">
              <a:defRPr sz="2400" b="1">
                <a:solidFill>
                  <a:srgbClr val="17283D"/>
                </a:solidFill>
                <a:latin typeface="Nimbus Sans"/>
                <a:ea typeface="Nimbus Sans"/>
                <a:cs typeface="Nimbus Sans"/>
              </a:defRPr>
            </a:lvl5pPr>
            <a:lvl6pPr algn="l">
              <a:defRPr sz="2400" b="1">
                <a:solidFill>
                  <a:srgbClr val="17283D"/>
                </a:solidFill>
                <a:latin typeface="Nimbus Sans"/>
                <a:ea typeface="Nimbus Sans"/>
                <a:cs typeface="Nimbus Sans"/>
              </a:defRPr>
            </a:lvl6pPr>
            <a:lvl7pPr algn="l">
              <a:defRPr sz="2400" b="1">
                <a:solidFill>
                  <a:srgbClr val="17283D"/>
                </a:solidFill>
                <a:latin typeface="Nimbus Sans"/>
                <a:ea typeface="Nimbus Sans"/>
                <a:cs typeface="Nimbus Sans"/>
              </a:defRPr>
            </a:lvl7pPr>
            <a:lvl8pPr algn="l">
              <a:defRPr sz="2400" b="1">
                <a:solidFill>
                  <a:srgbClr val="17283D"/>
                </a:solidFill>
                <a:latin typeface="Nimbus Sans"/>
                <a:ea typeface="Nimbus Sans"/>
                <a:cs typeface="Nimbus Sans"/>
              </a:defRPr>
            </a:lvl8pPr>
            <a:lvl9pPr algn="l">
              <a:defRPr sz="2400" b="1">
                <a:solidFill>
                  <a:srgbClr val="17283D"/>
                </a:solidFill>
                <a:latin typeface="Nimbus Sans"/>
                <a:ea typeface="Nimbus Sans"/>
                <a:cs typeface="Nimbus Sans"/>
              </a:defRPr>
            </a:lvl9pPr>
          </a:lstStyle>
          <a:p xmlns:a="http://schemas.openxmlformats.org/drawingml/2006/main">
            <a:pPr algn="l">
              <a:defRPr sz="2400" b="1">
                <a:solidFill>
                  <a:srgbClr val="17283D"/>
                </a:solidFill>
                <a:latin typeface="Nimbus Sans"/>
                <a:ea typeface="Nimbus Sans"/>
                <a:cs typeface="Nimbus Sans"/>
              </a:defRPr>
            </a:pPr>
            <a:r>
              <a:rPr sz="2400" b="1">
                <a:solidFill>
                  <a:srgbClr val="17283D"/>
                </a:solidFill>
                <a:latin typeface="Nimbus Sans"/>
                <a:ea typeface="Nimbus Sans"/>
                <a:cs typeface="Nimbus Sans"/>
              </a:rPr>
              <a:t>Invite qualified teams to bid on both site plans and delivery.</a:t>
            </a:r>
          </a:p>
        </p:txBody>
      </p:sp>
      <p:sp>
        <p:nvSpPr>
          <p:cNvPr id="4" name="">
            <a:extLst xmlns:a="http://schemas.openxmlformats.org/drawingml/2006/main">
              <a:ext uri="{FF2B5EF4-FFF2-40B4-BE49-F238E27FC236}">
                <a16:creationId xmlns:a16="http://schemas.microsoft.com/office/drawing/2014/main" id="{6566185A-2037-4222-9568-972221BDDA3B}"/>
              </a:ext>
            </a:extLst>
          </p:cNvPr>
          <p:cNvSpPr>
            <a:spLocks xmlns:a="http://schemas.openxmlformats.org/drawingml/2006/main" noGrp="1"/>
          </p:cNvSpPr>
          <p:nvPr/>
        </p:nvSpPr>
        <p:spPr>
          <a:xfrm xmlns:a="http://schemas.openxmlformats.org/drawingml/2006/main">
            <a:off x="714375" y="2714625"/>
            <a:ext cx="1038225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025" b="0">
                <a:solidFill>
                  <a:srgbClr val="1E3348"/>
                </a:solidFill>
                <a:latin typeface="Nimbus Sans"/>
                <a:ea typeface="Nimbus Sans"/>
                <a:cs typeface="Nimbus Sans"/>
              </a:defRPr>
            </a:defPPr>
            <a:lvl1pPr algn="l">
              <a:defRPr sz="2025" b="0">
                <a:solidFill>
                  <a:srgbClr val="1E3348"/>
                </a:solidFill>
                <a:latin typeface="Nimbus Sans"/>
                <a:ea typeface="Nimbus Sans"/>
                <a:cs typeface="Nimbus Sans"/>
              </a:defRPr>
            </a:lvl1pPr>
            <a:lvl2pPr algn="l">
              <a:defRPr sz="2025" b="0">
                <a:solidFill>
                  <a:srgbClr val="1E3348"/>
                </a:solidFill>
                <a:latin typeface="Nimbus Sans"/>
                <a:ea typeface="Nimbus Sans"/>
                <a:cs typeface="Nimbus Sans"/>
              </a:defRPr>
            </a:lvl2pPr>
            <a:lvl3pPr algn="l">
              <a:defRPr sz="2025" b="0">
                <a:solidFill>
                  <a:srgbClr val="1E3348"/>
                </a:solidFill>
                <a:latin typeface="Nimbus Sans"/>
                <a:ea typeface="Nimbus Sans"/>
                <a:cs typeface="Nimbus Sans"/>
              </a:defRPr>
            </a:lvl3pPr>
            <a:lvl4pPr algn="l">
              <a:defRPr sz="2025" b="0">
                <a:solidFill>
                  <a:srgbClr val="1E3348"/>
                </a:solidFill>
                <a:latin typeface="Nimbus Sans"/>
                <a:ea typeface="Nimbus Sans"/>
                <a:cs typeface="Nimbus Sans"/>
              </a:defRPr>
            </a:lvl4pPr>
            <a:lvl5pPr algn="l">
              <a:defRPr sz="2025" b="0">
                <a:solidFill>
                  <a:srgbClr val="1E3348"/>
                </a:solidFill>
                <a:latin typeface="Nimbus Sans"/>
                <a:ea typeface="Nimbus Sans"/>
                <a:cs typeface="Nimbus Sans"/>
              </a:defRPr>
            </a:lvl5pPr>
            <a:lvl6pPr algn="l">
              <a:defRPr sz="2025" b="0">
                <a:solidFill>
                  <a:srgbClr val="1E3348"/>
                </a:solidFill>
                <a:latin typeface="Nimbus Sans"/>
                <a:ea typeface="Nimbus Sans"/>
                <a:cs typeface="Nimbus Sans"/>
              </a:defRPr>
            </a:lvl6pPr>
            <a:lvl7pPr algn="l">
              <a:defRPr sz="2025" b="0">
                <a:solidFill>
                  <a:srgbClr val="1E3348"/>
                </a:solidFill>
                <a:latin typeface="Nimbus Sans"/>
                <a:ea typeface="Nimbus Sans"/>
                <a:cs typeface="Nimbus Sans"/>
              </a:defRPr>
            </a:lvl7pPr>
            <a:lvl8pPr algn="l">
              <a:defRPr sz="2025" b="0">
                <a:solidFill>
                  <a:srgbClr val="1E3348"/>
                </a:solidFill>
                <a:latin typeface="Nimbus Sans"/>
                <a:ea typeface="Nimbus Sans"/>
                <a:cs typeface="Nimbus Sans"/>
              </a:defRPr>
            </a:lvl8pPr>
            <a:lvl9pPr algn="l">
              <a:defRPr sz="2025" b="0">
                <a:solidFill>
                  <a:srgbClr val="1E3348"/>
                </a:solidFill>
                <a:latin typeface="Nimbus Sans"/>
                <a:ea typeface="Nimbus Sans"/>
                <a:cs typeface="Nimbus Sans"/>
              </a:defRPr>
            </a:lvl9pPr>
          </a:lstStyle>
          <a:p xmlns:a="http://schemas.openxmlformats.org/drawingml/2006/main">
            <a:pPr algn="l">
              <a:defRPr sz="2025" b="0">
                <a:solidFill>
                  <a:srgbClr val="1E3348"/>
                </a:solidFill>
                <a:latin typeface="Nimbus Sans"/>
                <a:ea typeface="Nimbus Sans"/>
                <a:cs typeface="Nimbus Sans"/>
              </a:defRPr>
            </a:pPr>
            <a:r>
              <a:rPr sz="2025" b="0">
                <a:solidFill>
                  <a:srgbClr val="1E3348"/>
                </a:solidFill>
                <a:latin typeface="Nimbus Sans"/>
                <a:ea typeface="Nimbus Sans"/>
                <a:cs typeface="Nimbus Sans"/>
              </a:rPr>
              <a:t>Require an independent financing package that funds the years of negative cash, sets an affordable housing program by income category, and prices the solar and concrete reuse program.</a:t>
            </a:r>
          </a:p>
        </p:txBody>
      </p:sp>
      <p:sp>
        <p:nvSpPr>
          <p:cNvPr id="5" name="">
            <a:extLst xmlns:a="http://schemas.openxmlformats.org/drawingml/2006/main">
              <a:ext uri="{FF2B5EF4-FFF2-40B4-BE49-F238E27FC236}">
                <a16:creationId xmlns:a16="http://schemas.microsoft.com/office/drawing/2014/main" id="{E0F7FA74-E742-425E-A27C-8E1B28BAD55E}"/>
              </a:ext>
            </a:extLst>
          </p:cNvPr>
          <p:cNvSpPr>
            <a:spLocks xmlns:a="http://schemas.openxmlformats.org/drawingml/2006/main" noGrp="1"/>
          </p:cNvSpPr>
          <p:nvPr/>
        </p:nvSpPr>
        <p:spPr>
          <a:xfrm xmlns:a="http://schemas.openxmlformats.org/drawingml/2006/main">
            <a:off x="714375" y="4343400"/>
            <a:ext cx="10382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2025" b="0">
                <a:solidFill>
                  <a:srgbClr val="1E3348"/>
                </a:solidFill>
                <a:latin typeface="Nimbus Sans"/>
                <a:ea typeface="Nimbus Sans"/>
                <a:cs typeface="Nimbus Sans"/>
              </a:defRPr>
            </a:defPPr>
            <a:lvl1pPr algn="l">
              <a:defRPr sz="2025" b="0">
                <a:solidFill>
                  <a:srgbClr val="1E3348"/>
                </a:solidFill>
                <a:latin typeface="Nimbus Sans"/>
                <a:ea typeface="Nimbus Sans"/>
                <a:cs typeface="Nimbus Sans"/>
              </a:defRPr>
            </a:lvl1pPr>
            <a:lvl2pPr algn="l">
              <a:defRPr sz="2025" b="0">
                <a:solidFill>
                  <a:srgbClr val="1E3348"/>
                </a:solidFill>
                <a:latin typeface="Nimbus Sans"/>
                <a:ea typeface="Nimbus Sans"/>
                <a:cs typeface="Nimbus Sans"/>
              </a:defRPr>
            </a:lvl2pPr>
            <a:lvl3pPr algn="l">
              <a:defRPr sz="2025" b="0">
                <a:solidFill>
                  <a:srgbClr val="1E3348"/>
                </a:solidFill>
                <a:latin typeface="Nimbus Sans"/>
                <a:ea typeface="Nimbus Sans"/>
                <a:cs typeface="Nimbus Sans"/>
              </a:defRPr>
            </a:lvl3pPr>
            <a:lvl4pPr algn="l">
              <a:defRPr sz="2025" b="0">
                <a:solidFill>
                  <a:srgbClr val="1E3348"/>
                </a:solidFill>
                <a:latin typeface="Nimbus Sans"/>
                <a:ea typeface="Nimbus Sans"/>
                <a:cs typeface="Nimbus Sans"/>
              </a:defRPr>
            </a:lvl4pPr>
            <a:lvl5pPr algn="l">
              <a:defRPr sz="2025" b="0">
                <a:solidFill>
                  <a:srgbClr val="1E3348"/>
                </a:solidFill>
                <a:latin typeface="Nimbus Sans"/>
                <a:ea typeface="Nimbus Sans"/>
                <a:cs typeface="Nimbus Sans"/>
              </a:defRPr>
            </a:lvl5pPr>
            <a:lvl6pPr algn="l">
              <a:defRPr sz="2025" b="0">
                <a:solidFill>
                  <a:srgbClr val="1E3348"/>
                </a:solidFill>
                <a:latin typeface="Nimbus Sans"/>
                <a:ea typeface="Nimbus Sans"/>
                <a:cs typeface="Nimbus Sans"/>
              </a:defRPr>
            </a:lvl6pPr>
            <a:lvl7pPr algn="l">
              <a:defRPr sz="2025" b="0">
                <a:solidFill>
                  <a:srgbClr val="1E3348"/>
                </a:solidFill>
                <a:latin typeface="Nimbus Sans"/>
                <a:ea typeface="Nimbus Sans"/>
                <a:cs typeface="Nimbus Sans"/>
              </a:defRPr>
            </a:lvl7pPr>
            <a:lvl8pPr algn="l">
              <a:defRPr sz="2025" b="0">
                <a:solidFill>
                  <a:srgbClr val="1E3348"/>
                </a:solidFill>
                <a:latin typeface="Nimbus Sans"/>
                <a:ea typeface="Nimbus Sans"/>
                <a:cs typeface="Nimbus Sans"/>
              </a:defRPr>
            </a:lvl8pPr>
            <a:lvl9pPr algn="l">
              <a:defRPr sz="2025" b="0">
                <a:solidFill>
                  <a:srgbClr val="1E3348"/>
                </a:solidFill>
                <a:latin typeface="Nimbus Sans"/>
                <a:ea typeface="Nimbus Sans"/>
                <a:cs typeface="Nimbus Sans"/>
              </a:defRPr>
            </a:lvl9pPr>
          </a:lstStyle>
          <a:p xmlns:a="http://schemas.openxmlformats.org/drawingml/2006/main">
            <a:pPr algn="l">
              <a:defRPr sz="2025" b="0">
                <a:solidFill>
                  <a:srgbClr val="1E3348"/>
                </a:solidFill>
                <a:latin typeface="Nimbus Sans"/>
                <a:ea typeface="Nimbus Sans"/>
                <a:cs typeface="Nimbus Sans"/>
              </a:defRPr>
            </a:pPr>
            <a:r>
              <a:rPr sz="2025" b="0">
                <a:solidFill>
                  <a:srgbClr val="1E3348"/>
                </a:solidFill>
                <a:latin typeface="Nimbus Sans"/>
                <a:ea typeface="Nimbus Sans"/>
                <a:cs typeface="Nimbus Sans"/>
              </a:rPr>
              <a:t>Then show voters the full parks, housing, and City cash tradeoff under Measure LC.</a:t>
            </a:r>
          </a:p>
        </p:txBody>
      </p:sp>
      <p:sp>
        <p:nvSpPr>
          <p:cNvPr id="6" name="">
            <a:extLst xmlns:a="http://schemas.openxmlformats.org/drawingml/2006/main">
              <a:ext uri="{FF2B5EF4-FFF2-40B4-BE49-F238E27FC236}">
                <a16:creationId xmlns:a16="http://schemas.microsoft.com/office/drawing/2014/main" id="{E957B44F-B1FB-4DCC-9EB9-7C78E0C27DDB}"/>
              </a:ext>
            </a:extLst>
          </p:cNvPr>
          <p:cNvSpPr>
            <a:spLocks xmlns:a="http://schemas.openxmlformats.org/drawingml/2006/main" noGrp="1"/>
          </p:cNvSpPr>
          <p:nvPr/>
        </p:nvSpPr>
        <p:spPr>
          <a:xfrm xmlns:a="http://schemas.openxmlformats.org/drawingml/2006/main">
            <a:off x="714375" y="581025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defPPr algn="l">
              <a:defRPr sz="1350" b="0">
                <a:solidFill>
                  <a:srgbClr val="5E7182"/>
                </a:solidFill>
                <a:latin typeface="Nimbus Sans"/>
                <a:ea typeface="Nimbus Sans"/>
                <a:cs typeface="Nimbus Sans"/>
              </a:defRPr>
            </a:defPPr>
            <a:lvl1pPr algn="l">
              <a:defRPr sz="1350" b="0">
                <a:solidFill>
                  <a:srgbClr val="5E7182"/>
                </a:solidFill>
                <a:latin typeface="Nimbus Sans"/>
                <a:ea typeface="Nimbus Sans"/>
                <a:cs typeface="Nimbus Sans"/>
              </a:defRPr>
            </a:lvl1pPr>
            <a:lvl2pPr algn="l">
              <a:defRPr sz="1350" b="0">
                <a:solidFill>
                  <a:srgbClr val="5E7182"/>
                </a:solidFill>
                <a:latin typeface="Nimbus Sans"/>
                <a:ea typeface="Nimbus Sans"/>
                <a:cs typeface="Nimbus Sans"/>
              </a:defRPr>
            </a:lvl2pPr>
            <a:lvl3pPr algn="l">
              <a:defRPr sz="1350" b="0">
                <a:solidFill>
                  <a:srgbClr val="5E7182"/>
                </a:solidFill>
                <a:latin typeface="Nimbus Sans"/>
                <a:ea typeface="Nimbus Sans"/>
                <a:cs typeface="Nimbus Sans"/>
              </a:defRPr>
            </a:lvl3pPr>
            <a:lvl4pPr algn="l">
              <a:defRPr sz="1350" b="0">
                <a:solidFill>
                  <a:srgbClr val="5E7182"/>
                </a:solidFill>
                <a:latin typeface="Nimbus Sans"/>
                <a:ea typeface="Nimbus Sans"/>
                <a:cs typeface="Nimbus Sans"/>
              </a:defRPr>
            </a:lvl4pPr>
            <a:lvl5pPr algn="l">
              <a:defRPr sz="1350" b="0">
                <a:solidFill>
                  <a:srgbClr val="5E7182"/>
                </a:solidFill>
                <a:latin typeface="Nimbus Sans"/>
                <a:ea typeface="Nimbus Sans"/>
                <a:cs typeface="Nimbus Sans"/>
              </a:defRPr>
            </a:lvl5pPr>
            <a:lvl6pPr algn="l">
              <a:defRPr sz="1350" b="0">
                <a:solidFill>
                  <a:srgbClr val="5E7182"/>
                </a:solidFill>
                <a:latin typeface="Nimbus Sans"/>
                <a:ea typeface="Nimbus Sans"/>
                <a:cs typeface="Nimbus Sans"/>
              </a:defRPr>
            </a:lvl6pPr>
            <a:lvl7pPr algn="l">
              <a:defRPr sz="1350" b="0">
                <a:solidFill>
                  <a:srgbClr val="5E7182"/>
                </a:solidFill>
                <a:latin typeface="Nimbus Sans"/>
                <a:ea typeface="Nimbus Sans"/>
                <a:cs typeface="Nimbus Sans"/>
              </a:defRPr>
            </a:lvl7pPr>
            <a:lvl8pPr algn="l">
              <a:defRPr sz="1350" b="0">
                <a:solidFill>
                  <a:srgbClr val="5E7182"/>
                </a:solidFill>
                <a:latin typeface="Nimbus Sans"/>
                <a:ea typeface="Nimbus Sans"/>
                <a:cs typeface="Nimbus Sans"/>
              </a:defRPr>
            </a:lvl8pPr>
            <a:lvl9pPr algn="l">
              <a:defRPr sz="1350" b="0">
                <a:solidFill>
                  <a:srgbClr val="5E7182"/>
                </a:solidFill>
                <a:latin typeface="Nimbus Sans"/>
                <a:ea typeface="Nimbus Sans"/>
                <a:cs typeface="Nimbus Sans"/>
              </a:defRPr>
            </a:lvl9pPr>
          </a:lstStyle>
          <a:p xmlns:a="http://schemas.openxmlformats.org/drawingml/2006/main">
            <a:pPr algn="l">
              <a:defRPr sz="1350" b="0">
                <a:solidFill>
                  <a:srgbClr val="5E7182"/>
                </a:solidFill>
                <a:latin typeface="Nimbus Sans"/>
                <a:ea typeface="Nimbus Sans"/>
                <a:cs typeface="Nimbus Sans"/>
              </a:defRPr>
            </a:pPr>
            <a:r>
              <a:rPr sz="1350" b="0">
                <a:solidFill>
                  <a:srgbClr val="5E7182"/>
                </a:solidFill>
                <a:latin typeface="Nimbus Sans"/>
                <a:ea typeface="Nimbus Sans"/>
                <a:cs typeface="Nimbus Sans"/>
              </a:rPr>
              <a:t>The attached workbook supplies the editable planning case. The Beacon is a separate design addendum.</a:t>
            </a:r>
          </a:p>
        </p:txBody>
      </p:sp>
    </p:spTree>
    <p:extLst>
      <p:ext uri="{BB962C8B-B14F-4D97-AF65-F5344CB8AC3E}">
        <p14:creationId xmlns:p14="http://schemas.microsoft.com/office/powerpoint/2010/main" val="15883659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2026-10-22T18:47:31.2820000Z</dcterms:created>
  <dcterms:modified xsi:type="dcterms:W3CDTF">2026-10-22T18:47:31.2820000Z</dcterms:modified>
</coreProperties>
</file>